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80" r:id="rId3"/>
    <p:sldId id="257" r:id="rId4"/>
    <p:sldId id="282" r:id="rId5"/>
    <p:sldId id="283" r:id="rId6"/>
    <p:sldId id="284" r:id="rId7"/>
    <p:sldId id="285" r:id="rId8"/>
    <p:sldId id="286" r:id="rId9"/>
    <p:sldId id="287" r:id="rId10"/>
    <p:sldId id="288" r:id="rId11"/>
    <p:sldId id="297" r:id="rId12"/>
    <p:sldId id="289" r:id="rId13"/>
    <p:sldId id="290" r:id="rId14"/>
    <p:sldId id="303" r:id="rId15"/>
    <p:sldId id="305" r:id="rId16"/>
    <p:sldId id="306" r:id="rId17"/>
    <p:sldId id="302" r:id="rId18"/>
    <p:sldId id="304" r:id="rId19"/>
    <p:sldId id="291" r:id="rId20"/>
    <p:sldId id="298" r:id="rId21"/>
    <p:sldId id="300" r:id="rId22"/>
    <p:sldId id="307" r:id="rId23"/>
    <p:sldId id="29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097" autoAdjust="0"/>
  </p:normalViewPr>
  <p:slideViewPr>
    <p:cSldViewPr snapToGrid="0">
      <p:cViewPr varScale="1">
        <p:scale>
          <a:sx n="47" d="100"/>
          <a:sy n="47" d="100"/>
        </p:scale>
        <p:origin x="10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EA04DE-F93E-456F-9894-EAD2CE20A409}" type="datetimeFigureOut">
              <a:rPr lang="en-US" smtClean="0"/>
              <a:t>7/5/2019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59994A-118D-459B-AA18-84D6CBA57EBC}" type="slidenum">
              <a:rPr lang="en-US" smtClean="0"/>
              <a:t>‹#›</a:t>
            </a:fld>
            <a:endParaRPr lang="en-US"/>
          </a:p>
        </p:txBody>
      </p:sp>
    </p:spTree>
    <p:extLst>
      <p:ext uri="{BB962C8B-B14F-4D97-AF65-F5344CB8AC3E}">
        <p14:creationId xmlns:p14="http://schemas.microsoft.com/office/powerpoint/2010/main" val="3174862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2</a:t>
            </a:fld>
            <a:endParaRPr lang="en-US"/>
          </a:p>
        </p:txBody>
      </p:sp>
    </p:spTree>
    <p:extLst>
      <p:ext uri="{BB962C8B-B14F-4D97-AF65-F5344CB8AC3E}">
        <p14:creationId xmlns:p14="http://schemas.microsoft.com/office/powerpoint/2010/main" val="25342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data screening, sample was shown to be skewed healthy on the SF36 Phys, which makes sense – it’s a college sample</a:t>
            </a:r>
          </a:p>
          <a:p>
            <a:endParaRPr lang="en-US" dirty="0"/>
          </a:p>
          <a:p>
            <a:r>
              <a:rPr lang="en-US" dirty="0"/>
              <a:t>*Note: SF36 Phys n = 304 Time 1, 259 Time 2, due to survey issue</a:t>
            </a:r>
          </a:p>
        </p:txBody>
      </p:sp>
      <p:sp>
        <p:nvSpPr>
          <p:cNvPr id="4" name="Slide Number Placeholder 3"/>
          <p:cNvSpPr>
            <a:spLocks noGrp="1"/>
          </p:cNvSpPr>
          <p:nvPr>
            <p:ph type="sldNum" sz="quarter" idx="5"/>
          </p:nvPr>
        </p:nvSpPr>
        <p:spPr/>
        <p:txBody>
          <a:bodyPr/>
          <a:lstStyle/>
          <a:p>
            <a:fld id="{6459994A-118D-459B-AA18-84D6CBA57EBC}" type="slidenum">
              <a:rPr lang="en-US" smtClean="0"/>
              <a:t>13</a:t>
            </a:fld>
            <a:endParaRPr lang="en-US"/>
          </a:p>
        </p:txBody>
      </p:sp>
    </p:spTree>
    <p:extLst>
      <p:ext uri="{BB962C8B-B14F-4D97-AF65-F5344CB8AC3E}">
        <p14:creationId xmlns:p14="http://schemas.microsoft.com/office/powerpoint/2010/main" val="759390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0" i="0" kern="1200" dirty="0">
                <a:solidFill>
                  <a:schemeClr val="tx1"/>
                </a:solidFill>
                <a:effectLst/>
                <a:latin typeface="+mn-lt"/>
                <a:ea typeface="+mn-ea"/>
                <a:cs typeface="+mn-cs"/>
              </a:rPr>
              <a:t>The </a:t>
            </a:r>
            <a:r>
              <a:rPr lang="en-US" sz="1200" b="1" i="0" kern="1200" dirty="0">
                <a:solidFill>
                  <a:schemeClr val="tx1"/>
                </a:solidFill>
                <a:effectLst/>
                <a:latin typeface="+mn-lt"/>
                <a:ea typeface="+mn-ea"/>
                <a:cs typeface="+mn-cs"/>
              </a:rPr>
              <a:t>Kaiser-Meyer-Olkin Measure of Sampling Adequacy</a:t>
            </a:r>
            <a:r>
              <a:rPr lang="en-US" sz="1200" b="0" i="0" kern="1200" dirty="0">
                <a:solidFill>
                  <a:schemeClr val="tx1"/>
                </a:solidFill>
                <a:effectLst/>
                <a:latin typeface="+mn-lt"/>
                <a:ea typeface="+mn-ea"/>
                <a:cs typeface="+mn-cs"/>
              </a:rPr>
              <a:t> is a statistic that indicates the proportion of variance in your variables that might be caused by underlying factors. High values (close to 1.0) generally indicate that a factor analysis may be useful with your data. If the value is less than 0.50, the results of the factor analysis probably won't be very useful.</a:t>
            </a:r>
          </a:p>
          <a:p>
            <a:pPr fontAlgn="base"/>
            <a:r>
              <a:rPr lang="en-US" sz="1200" b="1" i="0" kern="1200" dirty="0">
                <a:solidFill>
                  <a:schemeClr val="tx1"/>
                </a:solidFill>
                <a:effectLst/>
                <a:latin typeface="+mn-lt"/>
                <a:ea typeface="+mn-ea"/>
                <a:cs typeface="+mn-cs"/>
              </a:rPr>
              <a:t>Bartlett's test of sphericity</a:t>
            </a:r>
            <a:r>
              <a:rPr lang="en-US" sz="1200" b="0" i="0" kern="1200" dirty="0">
                <a:solidFill>
                  <a:schemeClr val="tx1"/>
                </a:solidFill>
                <a:effectLst/>
                <a:latin typeface="+mn-lt"/>
                <a:ea typeface="+mn-ea"/>
                <a:cs typeface="+mn-cs"/>
              </a:rPr>
              <a:t> tests the hypothesis that your correlation matrix is an identity matrix, which would indicate that your variables are unrelated and therefore unsuitable for structure detection. Small values (less than 0.05) of the significance level indicate that a factor analysis may be useful with your data.</a:t>
            </a:r>
          </a:p>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14</a:t>
            </a:fld>
            <a:endParaRPr lang="en-US"/>
          </a:p>
        </p:txBody>
      </p:sp>
    </p:spTree>
    <p:extLst>
      <p:ext uri="{BB962C8B-B14F-4D97-AF65-F5344CB8AC3E}">
        <p14:creationId xmlns:p14="http://schemas.microsoft.com/office/powerpoint/2010/main" val="4208075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a:t>
            </a:r>
            <a:r>
              <a:rPr lang="en-US" sz="1200" dirty="0">
                <a:solidFill>
                  <a:srgbClr val="000000"/>
                </a:solidFill>
                <a:latin typeface="AdvOT596495f2"/>
              </a:rPr>
              <a:t>Individual human lives are contextual and longitudinal, as are the change processes that alter these life trajectories. From a process-based point of view, practitioners need coherent and broadly applicable models of change processes that are relevant for the individual in context, that provide increased treatment utility and intervention guidance, and that simplify human complexity.</a:t>
            </a:r>
            <a:r>
              <a:rPr lang="en-US" sz="1200" dirty="0"/>
              <a:t>”</a:t>
            </a:r>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19</a:t>
            </a:fld>
            <a:endParaRPr lang="en-US"/>
          </a:p>
        </p:txBody>
      </p:sp>
    </p:spTree>
    <p:extLst>
      <p:ext uri="{BB962C8B-B14F-4D97-AF65-F5344CB8AC3E}">
        <p14:creationId xmlns:p14="http://schemas.microsoft.com/office/powerpoint/2010/main" val="127335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4</a:t>
            </a:fld>
            <a:endParaRPr lang="en-US"/>
          </a:p>
        </p:txBody>
      </p:sp>
    </p:spTree>
    <p:extLst>
      <p:ext uri="{BB962C8B-B14F-4D97-AF65-F5344CB8AC3E}">
        <p14:creationId xmlns:p14="http://schemas.microsoft.com/office/powerpoint/2010/main" val="3703159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5</a:t>
            </a:fld>
            <a:endParaRPr lang="en-US"/>
          </a:p>
        </p:txBody>
      </p:sp>
    </p:spTree>
    <p:extLst>
      <p:ext uri="{BB962C8B-B14F-4D97-AF65-F5344CB8AC3E}">
        <p14:creationId xmlns:p14="http://schemas.microsoft.com/office/powerpoint/2010/main" val="1073627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6</a:t>
            </a:fld>
            <a:endParaRPr lang="en-US"/>
          </a:p>
        </p:txBody>
      </p:sp>
    </p:spTree>
    <p:extLst>
      <p:ext uri="{BB962C8B-B14F-4D97-AF65-F5344CB8AC3E}">
        <p14:creationId xmlns:p14="http://schemas.microsoft.com/office/powerpoint/2010/main" val="3723123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7</a:t>
            </a:fld>
            <a:endParaRPr lang="en-US"/>
          </a:p>
        </p:txBody>
      </p:sp>
    </p:spTree>
    <p:extLst>
      <p:ext uri="{BB962C8B-B14F-4D97-AF65-F5344CB8AC3E}">
        <p14:creationId xmlns:p14="http://schemas.microsoft.com/office/powerpoint/2010/main" val="1750873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8</a:t>
            </a:fld>
            <a:endParaRPr lang="en-US"/>
          </a:p>
        </p:txBody>
      </p:sp>
    </p:spTree>
    <p:extLst>
      <p:ext uri="{BB962C8B-B14F-4D97-AF65-F5344CB8AC3E}">
        <p14:creationId xmlns:p14="http://schemas.microsoft.com/office/powerpoint/2010/main" val="26104462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9</a:t>
            </a:fld>
            <a:endParaRPr lang="en-US"/>
          </a:p>
        </p:txBody>
      </p:sp>
    </p:spTree>
    <p:extLst>
      <p:ext uri="{BB962C8B-B14F-4D97-AF65-F5344CB8AC3E}">
        <p14:creationId xmlns:p14="http://schemas.microsoft.com/office/powerpoint/2010/main" val="38905987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10</a:t>
            </a:fld>
            <a:endParaRPr lang="en-US"/>
          </a:p>
        </p:txBody>
      </p:sp>
    </p:spTree>
    <p:extLst>
      <p:ext uri="{BB962C8B-B14F-4D97-AF65-F5344CB8AC3E}">
        <p14:creationId xmlns:p14="http://schemas.microsoft.com/office/powerpoint/2010/main" val="433924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have problems with my emotions”</a:t>
            </a:r>
          </a:p>
          <a:p>
            <a:endParaRPr lang="en-US" dirty="0"/>
          </a:p>
          <a:p>
            <a:endParaRPr lang="en-US" dirty="0"/>
          </a:p>
        </p:txBody>
      </p:sp>
      <p:sp>
        <p:nvSpPr>
          <p:cNvPr id="4" name="Slide Number Placeholder 3"/>
          <p:cNvSpPr>
            <a:spLocks noGrp="1"/>
          </p:cNvSpPr>
          <p:nvPr>
            <p:ph type="sldNum" sz="quarter" idx="5"/>
          </p:nvPr>
        </p:nvSpPr>
        <p:spPr/>
        <p:txBody>
          <a:bodyPr/>
          <a:lstStyle/>
          <a:p>
            <a:fld id="{6459994A-118D-459B-AA18-84D6CBA57EBC}" type="slidenum">
              <a:rPr lang="en-US" smtClean="0"/>
              <a:t>11</a:t>
            </a:fld>
            <a:endParaRPr lang="en-US"/>
          </a:p>
        </p:txBody>
      </p:sp>
    </p:spTree>
    <p:extLst>
      <p:ext uri="{BB962C8B-B14F-4D97-AF65-F5344CB8AC3E}">
        <p14:creationId xmlns:p14="http://schemas.microsoft.com/office/powerpoint/2010/main" val="42643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D2BED3E-82B9-428D-8FA5-08D0270240E7}"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A2F57-6477-460D-A6A1-19346A4797E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5608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2BED3E-82B9-428D-8FA5-08D0270240E7}"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206274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2BED3E-82B9-428D-8FA5-08D0270240E7}"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2845177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D2BED3E-82B9-428D-8FA5-08D0270240E7}"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3560073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2BED3E-82B9-428D-8FA5-08D0270240E7}" type="datetimeFigureOut">
              <a:rPr lang="en-US" smtClean="0"/>
              <a:t>7/5/2019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FA2F57-6477-460D-A6A1-19346A4797E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406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2BED3E-82B9-428D-8FA5-08D0270240E7}" type="datetimeFigureOut">
              <a:rPr lang="en-US" smtClean="0"/>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2724092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D2BED3E-82B9-428D-8FA5-08D0270240E7}" type="datetimeFigureOut">
              <a:rPr lang="en-US" smtClean="0"/>
              <a:t>7/5/2019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65953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D2BED3E-82B9-428D-8FA5-08D0270240E7}" type="datetimeFigureOut">
              <a:rPr lang="en-US" smtClean="0"/>
              <a:t>7/5/2019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3164222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D2BED3E-82B9-428D-8FA5-08D0270240E7}" type="datetimeFigureOut">
              <a:rPr lang="en-US" smtClean="0"/>
              <a:t>7/5/2019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1937177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D2BED3E-82B9-428D-8FA5-08D0270240E7}" type="datetimeFigureOut">
              <a:rPr lang="en-US" smtClean="0"/>
              <a:t>7/5/2019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BFA2F57-6477-460D-A6A1-19346A4797E5}" type="slidenum">
              <a:rPr lang="en-US" smtClean="0"/>
              <a:t>‹#›</a:t>
            </a:fld>
            <a:endParaRPr lang="en-US"/>
          </a:p>
        </p:txBody>
      </p:sp>
    </p:spTree>
    <p:extLst>
      <p:ext uri="{BB962C8B-B14F-4D97-AF65-F5344CB8AC3E}">
        <p14:creationId xmlns:p14="http://schemas.microsoft.com/office/powerpoint/2010/main" val="732516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2BED3E-82B9-428D-8FA5-08D0270240E7}" type="datetimeFigureOut">
              <a:rPr lang="en-US" smtClean="0"/>
              <a:t>7/5/2019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FA2F57-6477-460D-A6A1-19346A4797E5}" type="slidenum">
              <a:rPr lang="en-US" smtClean="0"/>
              <a:t>‹#›</a:t>
            </a:fld>
            <a:endParaRPr lang="en-US"/>
          </a:p>
        </p:txBody>
      </p:sp>
    </p:spTree>
    <p:extLst>
      <p:ext uri="{BB962C8B-B14F-4D97-AF65-F5344CB8AC3E}">
        <p14:creationId xmlns:p14="http://schemas.microsoft.com/office/powerpoint/2010/main" val="2332034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D2BED3E-82B9-428D-8FA5-08D0270240E7}" type="datetimeFigureOut">
              <a:rPr lang="en-US" smtClean="0"/>
              <a:t>7/5/2019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BFA2F57-6477-460D-A6A1-19346A4797E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896444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7AA7-428A-49E3-BB5D-BBE6298931A3}"/>
              </a:ext>
            </a:extLst>
          </p:cNvPr>
          <p:cNvSpPr>
            <a:spLocks noGrp="1"/>
          </p:cNvSpPr>
          <p:nvPr>
            <p:ph type="ctrTitle"/>
          </p:nvPr>
        </p:nvSpPr>
        <p:spPr/>
        <p:txBody>
          <a:bodyPr>
            <a:noAutofit/>
          </a:bodyPr>
          <a:lstStyle/>
          <a:p>
            <a:r>
              <a:rPr lang="en-US" sz="6000" dirty="0">
                <a:solidFill>
                  <a:schemeClr val="tx1"/>
                </a:solidFill>
              </a:rPr>
              <a:t>New data &amp; new questions: Examining the FIAT-Q-SF and understanding FAP assessment in a process-based era</a:t>
            </a:r>
          </a:p>
        </p:txBody>
      </p:sp>
      <p:sp>
        <p:nvSpPr>
          <p:cNvPr id="3" name="Subtitle 2">
            <a:extLst>
              <a:ext uri="{FF2B5EF4-FFF2-40B4-BE49-F238E27FC236}">
                <a16:creationId xmlns:a16="http://schemas.microsoft.com/office/drawing/2014/main" id="{013650D0-129F-4CB8-A707-84A38597DEB4}"/>
              </a:ext>
            </a:extLst>
          </p:cNvPr>
          <p:cNvSpPr>
            <a:spLocks noGrp="1"/>
          </p:cNvSpPr>
          <p:nvPr>
            <p:ph type="subTitle" idx="1"/>
          </p:nvPr>
        </p:nvSpPr>
        <p:spPr>
          <a:xfrm>
            <a:off x="1097281" y="4455620"/>
            <a:ext cx="6383382" cy="1849386"/>
          </a:xfrm>
        </p:spPr>
        <p:txBody>
          <a:bodyPr>
            <a:normAutofit/>
          </a:bodyPr>
          <a:lstStyle/>
          <a:p>
            <a:r>
              <a:rPr lang="en-US" sz="2800" dirty="0">
                <a:solidFill>
                  <a:schemeClr val="tx1"/>
                </a:solidFill>
              </a:rPr>
              <a:t>Cory Stanton, Jonathan Singer, Brandon Sanford, &amp; William Follette</a:t>
            </a:r>
          </a:p>
          <a:p>
            <a:r>
              <a:rPr lang="en-US" sz="2800" dirty="0">
                <a:solidFill>
                  <a:schemeClr val="tx1"/>
                </a:solidFill>
              </a:rPr>
              <a:t>University of Nevada, Reno</a:t>
            </a:r>
          </a:p>
        </p:txBody>
      </p:sp>
      <p:pic>
        <p:nvPicPr>
          <p:cNvPr id="4" name="Picture 2" descr="https://contextualscience.org/files/Logo%20on%20transparent%20background.png">
            <a:extLst>
              <a:ext uri="{FF2B5EF4-FFF2-40B4-BE49-F238E27FC236}">
                <a16:creationId xmlns:a16="http://schemas.microsoft.com/office/drawing/2014/main" id="{F9F62147-AAB5-4933-AA5E-B2C61D339F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446" y="4519747"/>
            <a:ext cx="3439234" cy="15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556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0336-33B5-4A74-B77F-22E995D36BE1}"/>
              </a:ext>
            </a:extLst>
          </p:cNvPr>
          <p:cNvSpPr>
            <a:spLocks noGrp="1"/>
          </p:cNvSpPr>
          <p:nvPr>
            <p:ph type="title"/>
          </p:nvPr>
        </p:nvSpPr>
        <p:spPr/>
        <p:txBody>
          <a:bodyPr/>
          <a:lstStyle/>
          <a:p>
            <a:r>
              <a:rPr lang="en-US" dirty="0">
                <a:solidFill>
                  <a:schemeClr val="tx1"/>
                </a:solidFill>
              </a:rPr>
              <a:t>Method</a:t>
            </a:r>
          </a:p>
        </p:txBody>
      </p:sp>
      <p:sp>
        <p:nvSpPr>
          <p:cNvPr id="3" name="Content Placeholder 2">
            <a:extLst>
              <a:ext uri="{FF2B5EF4-FFF2-40B4-BE49-F238E27FC236}">
                <a16:creationId xmlns:a16="http://schemas.microsoft.com/office/drawing/2014/main" id="{A1078FF1-D2ED-46FA-A756-D6D249169595}"/>
              </a:ext>
            </a:extLst>
          </p:cNvPr>
          <p:cNvSpPr>
            <a:spLocks noGrp="1"/>
          </p:cNvSpPr>
          <p:nvPr>
            <p:ph idx="1"/>
          </p:nvPr>
        </p:nvSpPr>
        <p:spPr>
          <a:xfrm>
            <a:off x="1097280" y="1845734"/>
            <a:ext cx="10058400" cy="4433146"/>
          </a:xfrm>
        </p:spPr>
        <p:txBody>
          <a:bodyPr>
            <a:normAutofit/>
          </a:bodyPr>
          <a:lstStyle/>
          <a:p>
            <a:pPr>
              <a:buFont typeface="Arial" panose="020B0604020202020204" pitchFamily="34" charset="0"/>
              <a:buChar char="•"/>
            </a:pPr>
            <a:r>
              <a:rPr lang="en-US" sz="3200" dirty="0">
                <a:solidFill>
                  <a:schemeClr val="tx1"/>
                </a:solidFill>
              </a:rPr>
              <a:t>Undergraduate psychology students completed cross-sectional survey at two time points, one month apart</a:t>
            </a:r>
          </a:p>
          <a:p>
            <a:pPr lvl="1">
              <a:buFont typeface="Arial" panose="020B0604020202020204" pitchFamily="34" charset="0"/>
              <a:buChar char="•"/>
            </a:pPr>
            <a:r>
              <a:rPr lang="en-US" sz="2800" dirty="0">
                <a:solidFill>
                  <a:schemeClr val="tx1"/>
                </a:solidFill>
              </a:rPr>
              <a:t>65% female, 62.7% white</a:t>
            </a:r>
            <a:endParaRPr lang="en-US" sz="2400" dirty="0">
              <a:solidFill>
                <a:schemeClr val="tx1"/>
              </a:solidFill>
            </a:endParaRPr>
          </a:p>
          <a:p>
            <a:pPr lvl="1">
              <a:buFont typeface="Arial" panose="020B0604020202020204" pitchFamily="34" charset="0"/>
              <a:buChar char="•"/>
            </a:pPr>
            <a:r>
              <a:rPr lang="en-US" sz="2800" dirty="0">
                <a:solidFill>
                  <a:schemeClr val="tx1"/>
                </a:solidFill>
              </a:rPr>
              <a:t>Generally healthy – obesity (6.5%), some hx of illicit drug use (29.8%)</a:t>
            </a:r>
          </a:p>
          <a:p>
            <a:pPr>
              <a:buFont typeface="Arial" panose="020B0604020202020204" pitchFamily="34" charset="0"/>
              <a:buChar char="•"/>
            </a:pPr>
            <a:r>
              <a:rPr lang="en-US" sz="3200" dirty="0">
                <a:solidFill>
                  <a:schemeClr val="tx1"/>
                </a:solidFill>
              </a:rPr>
              <a:t>Part of a broader project validating a new quality of life measure</a:t>
            </a:r>
          </a:p>
        </p:txBody>
      </p:sp>
    </p:spTree>
    <p:extLst>
      <p:ext uri="{BB962C8B-B14F-4D97-AF65-F5344CB8AC3E}">
        <p14:creationId xmlns:p14="http://schemas.microsoft.com/office/powerpoint/2010/main" val="174581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A0336-33B5-4A74-B77F-22E995D36BE1}"/>
              </a:ext>
            </a:extLst>
          </p:cNvPr>
          <p:cNvSpPr>
            <a:spLocks noGrp="1"/>
          </p:cNvSpPr>
          <p:nvPr>
            <p:ph type="title"/>
          </p:nvPr>
        </p:nvSpPr>
        <p:spPr/>
        <p:txBody>
          <a:bodyPr/>
          <a:lstStyle/>
          <a:p>
            <a:r>
              <a:rPr lang="en-US" dirty="0">
                <a:solidFill>
                  <a:schemeClr val="tx1"/>
                </a:solidFill>
              </a:rPr>
              <a:t>Method</a:t>
            </a:r>
          </a:p>
        </p:txBody>
      </p:sp>
      <p:sp>
        <p:nvSpPr>
          <p:cNvPr id="3" name="Content Placeholder 2">
            <a:extLst>
              <a:ext uri="{FF2B5EF4-FFF2-40B4-BE49-F238E27FC236}">
                <a16:creationId xmlns:a16="http://schemas.microsoft.com/office/drawing/2014/main" id="{A1078FF1-D2ED-46FA-A756-D6D249169595}"/>
              </a:ext>
            </a:extLst>
          </p:cNvPr>
          <p:cNvSpPr>
            <a:spLocks noGrp="1"/>
          </p:cNvSpPr>
          <p:nvPr>
            <p:ph idx="1"/>
          </p:nvPr>
        </p:nvSpPr>
        <p:spPr>
          <a:xfrm>
            <a:off x="1097280" y="1845734"/>
            <a:ext cx="10058400" cy="4433146"/>
          </a:xfrm>
        </p:spPr>
        <p:txBody>
          <a:bodyPr>
            <a:normAutofit/>
          </a:bodyPr>
          <a:lstStyle/>
          <a:p>
            <a:pPr>
              <a:buFont typeface="Arial" panose="020B0604020202020204" pitchFamily="34" charset="0"/>
              <a:buChar char="•"/>
            </a:pPr>
            <a:r>
              <a:rPr lang="en-US" sz="3200" dirty="0">
                <a:solidFill>
                  <a:schemeClr val="tx1"/>
                </a:solidFill>
              </a:rPr>
              <a:t>Measures</a:t>
            </a:r>
          </a:p>
          <a:p>
            <a:pPr lvl="1">
              <a:buFont typeface="Arial" panose="020B0604020202020204" pitchFamily="34" charset="0"/>
              <a:buChar char="•"/>
            </a:pPr>
            <a:r>
              <a:rPr lang="en-US" sz="2800" dirty="0">
                <a:solidFill>
                  <a:schemeClr val="tx1"/>
                </a:solidFill>
              </a:rPr>
              <a:t>FIAT-Q-SF: Interpersonal Functioning</a:t>
            </a:r>
          </a:p>
          <a:p>
            <a:pPr lvl="2">
              <a:buFont typeface="Arial" panose="020B0604020202020204" pitchFamily="34" charset="0"/>
              <a:buChar char="•"/>
            </a:pPr>
            <a:r>
              <a:rPr lang="en-US" sz="2000" dirty="0">
                <a:solidFill>
                  <a:schemeClr val="tx1"/>
                </a:solidFill>
              </a:rPr>
              <a:t>1 item excluded</a:t>
            </a:r>
          </a:p>
          <a:p>
            <a:pPr lvl="1">
              <a:buFont typeface="Arial" panose="020B0604020202020204" pitchFamily="34" charset="0"/>
              <a:buChar char="•"/>
            </a:pPr>
            <a:r>
              <a:rPr lang="en-US" sz="2800" dirty="0">
                <a:solidFill>
                  <a:schemeClr val="tx1"/>
                </a:solidFill>
              </a:rPr>
              <a:t>Clinical Research Inventory </a:t>
            </a:r>
            <a:r>
              <a:rPr lang="en-US" sz="1600" dirty="0">
                <a:solidFill>
                  <a:schemeClr val="tx1"/>
                </a:solidFill>
              </a:rPr>
              <a:t>(CRI; QoL measure under development in our lab)</a:t>
            </a:r>
            <a:endParaRPr lang="en-US" sz="2800" dirty="0">
              <a:solidFill>
                <a:schemeClr val="tx1"/>
              </a:solidFill>
            </a:endParaRPr>
          </a:p>
          <a:p>
            <a:pPr lvl="1">
              <a:buFont typeface="Arial" panose="020B0604020202020204" pitchFamily="34" charset="0"/>
              <a:buChar char="•"/>
            </a:pPr>
            <a:r>
              <a:rPr lang="en-US" sz="2800" dirty="0">
                <a:solidFill>
                  <a:schemeClr val="tx1"/>
                </a:solidFill>
              </a:rPr>
              <a:t>Short-Form 36 </a:t>
            </a:r>
            <a:r>
              <a:rPr lang="en-US" sz="1600" dirty="0">
                <a:solidFill>
                  <a:schemeClr val="tx1"/>
                </a:solidFill>
              </a:rPr>
              <a:t>(SF-36v2; Ware, </a:t>
            </a:r>
            <a:r>
              <a:rPr lang="en-US" sz="1600" dirty="0" err="1">
                <a:solidFill>
                  <a:schemeClr val="tx1"/>
                </a:solidFill>
              </a:rPr>
              <a:t>Kosinki</a:t>
            </a:r>
            <a:r>
              <a:rPr lang="en-US" sz="1600" dirty="0">
                <a:solidFill>
                  <a:schemeClr val="tx1"/>
                </a:solidFill>
              </a:rPr>
              <a:t>, </a:t>
            </a:r>
            <a:r>
              <a:rPr lang="en-US" sz="1600" dirty="0" err="1">
                <a:solidFill>
                  <a:schemeClr val="tx1"/>
                </a:solidFill>
              </a:rPr>
              <a:t>Bjorner</a:t>
            </a:r>
            <a:r>
              <a:rPr lang="en-US" sz="1600" dirty="0">
                <a:solidFill>
                  <a:schemeClr val="tx1"/>
                </a:solidFill>
              </a:rPr>
              <a:t>, Turner-Bowker, Gandek, &amp; </a:t>
            </a:r>
            <a:r>
              <a:rPr lang="en-US" sz="1600" dirty="0" err="1">
                <a:solidFill>
                  <a:schemeClr val="tx1"/>
                </a:solidFill>
              </a:rPr>
              <a:t>Maruish</a:t>
            </a:r>
            <a:r>
              <a:rPr lang="en-US" sz="1600" dirty="0">
                <a:solidFill>
                  <a:schemeClr val="tx1"/>
                </a:solidFill>
              </a:rPr>
              <a:t>, 2007)</a:t>
            </a:r>
          </a:p>
          <a:p>
            <a:pPr lvl="1">
              <a:buFont typeface="Arial" panose="020B0604020202020204" pitchFamily="34" charset="0"/>
              <a:buChar char="•"/>
            </a:pPr>
            <a:r>
              <a:rPr lang="en-US" sz="2800" dirty="0">
                <a:solidFill>
                  <a:schemeClr val="tx1"/>
                </a:solidFill>
              </a:rPr>
              <a:t>Valuing Questionnaire </a:t>
            </a:r>
            <a:r>
              <a:rPr lang="en-US" sz="1600" dirty="0">
                <a:solidFill>
                  <a:schemeClr val="tx1"/>
                </a:solidFill>
              </a:rPr>
              <a:t>(VQ; Smout, Davies, Burns, &amp; Christie, 2014)</a:t>
            </a:r>
          </a:p>
          <a:p>
            <a:pPr lvl="1">
              <a:buFont typeface="Arial" panose="020B0604020202020204" pitchFamily="34" charset="0"/>
              <a:buChar char="•"/>
            </a:pPr>
            <a:r>
              <a:rPr lang="en-US" sz="2800" dirty="0">
                <a:solidFill>
                  <a:schemeClr val="tx1"/>
                </a:solidFill>
              </a:rPr>
              <a:t>Ryff Purpose in Life Scale </a:t>
            </a:r>
            <a:r>
              <a:rPr lang="en-US" sz="1600" dirty="0">
                <a:solidFill>
                  <a:schemeClr val="tx1"/>
                </a:solidFill>
              </a:rPr>
              <a:t>(Ryff, 1989) </a:t>
            </a:r>
            <a:endParaRPr lang="en-US" sz="2800" dirty="0">
              <a:solidFill>
                <a:schemeClr val="tx1"/>
              </a:solidFill>
            </a:endParaRPr>
          </a:p>
        </p:txBody>
      </p:sp>
    </p:spTree>
    <p:extLst>
      <p:ext uri="{BB962C8B-B14F-4D97-AF65-F5344CB8AC3E}">
        <p14:creationId xmlns:p14="http://schemas.microsoft.com/office/powerpoint/2010/main" val="3782222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7E374-E8D7-47C1-A860-DFCEDADBFB87}"/>
              </a:ext>
            </a:extLst>
          </p:cNvPr>
          <p:cNvSpPr>
            <a:spLocks noGrp="1"/>
          </p:cNvSpPr>
          <p:nvPr>
            <p:ph type="title"/>
          </p:nvPr>
        </p:nvSpPr>
        <p:spPr/>
        <p:txBody>
          <a:bodyPr/>
          <a:lstStyle/>
          <a:p>
            <a:r>
              <a:rPr lang="en-US" dirty="0">
                <a:solidFill>
                  <a:schemeClr val="tx1"/>
                </a:solidFill>
              </a:rPr>
              <a:t>Results</a:t>
            </a:r>
          </a:p>
        </p:txBody>
      </p:sp>
      <p:sp>
        <p:nvSpPr>
          <p:cNvPr id="3" name="Content Placeholder 2">
            <a:extLst>
              <a:ext uri="{FF2B5EF4-FFF2-40B4-BE49-F238E27FC236}">
                <a16:creationId xmlns:a16="http://schemas.microsoft.com/office/drawing/2014/main" id="{6443D21E-5EFE-4614-B1FB-0D1D8EB1ADEF}"/>
              </a:ext>
            </a:extLst>
          </p:cNvPr>
          <p:cNvSpPr>
            <a:spLocks noGrp="1"/>
          </p:cNvSpPr>
          <p:nvPr>
            <p:ph idx="1"/>
          </p:nvPr>
        </p:nvSpPr>
        <p:spPr/>
        <p:txBody>
          <a:bodyPr>
            <a:normAutofit/>
          </a:bodyPr>
          <a:lstStyle/>
          <a:p>
            <a:r>
              <a:rPr lang="en-US" sz="2800" dirty="0">
                <a:solidFill>
                  <a:schemeClr val="tx1"/>
                </a:solidFill>
              </a:rPr>
              <a:t>Time 1 = Ran 645, data cleaning </a:t>
            </a:r>
            <a:r>
              <a:rPr lang="en-US" sz="2800" dirty="0">
                <a:solidFill>
                  <a:schemeClr val="tx1"/>
                </a:solidFill>
                <a:sym typeface="Wingdings" panose="05000000000000000000" pitchFamily="2" charset="2"/>
              </a:rPr>
              <a:t></a:t>
            </a:r>
            <a:r>
              <a:rPr lang="en-US" sz="2800" dirty="0">
                <a:solidFill>
                  <a:schemeClr val="tx1"/>
                </a:solidFill>
              </a:rPr>
              <a:t> 640 </a:t>
            </a:r>
          </a:p>
          <a:p>
            <a:r>
              <a:rPr lang="en-US" sz="2800" dirty="0">
                <a:solidFill>
                  <a:schemeClr val="tx1"/>
                </a:solidFill>
              </a:rPr>
              <a:t>Time 2 = Ran 569, data cleaning </a:t>
            </a:r>
            <a:r>
              <a:rPr lang="en-US" sz="2800" dirty="0">
                <a:solidFill>
                  <a:schemeClr val="tx1"/>
                </a:solidFill>
                <a:sym typeface="Wingdings" panose="05000000000000000000" pitchFamily="2" charset="2"/>
              </a:rPr>
              <a:t> </a:t>
            </a:r>
            <a:r>
              <a:rPr lang="en-US" sz="2800" dirty="0">
                <a:solidFill>
                  <a:schemeClr val="tx1"/>
                </a:solidFill>
              </a:rPr>
              <a:t>526</a:t>
            </a:r>
          </a:p>
        </p:txBody>
      </p:sp>
    </p:spTree>
    <p:extLst>
      <p:ext uri="{BB962C8B-B14F-4D97-AF65-F5344CB8AC3E}">
        <p14:creationId xmlns:p14="http://schemas.microsoft.com/office/powerpoint/2010/main" val="82695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22BE-3E24-43A0-B076-128AD0FF9DBE}"/>
              </a:ext>
            </a:extLst>
          </p:cNvPr>
          <p:cNvSpPr>
            <a:spLocks noGrp="1"/>
          </p:cNvSpPr>
          <p:nvPr>
            <p:ph type="title"/>
          </p:nvPr>
        </p:nvSpPr>
        <p:spPr/>
        <p:txBody>
          <a:bodyPr/>
          <a:lstStyle/>
          <a:p>
            <a:r>
              <a:rPr lang="en-US" dirty="0">
                <a:solidFill>
                  <a:schemeClr val="tx1"/>
                </a:solidFill>
              </a:rPr>
              <a:t>Results – Correlations</a:t>
            </a:r>
          </a:p>
        </p:txBody>
      </p:sp>
      <p:graphicFrame>
        <p:nvGraphicFramePr>
          <p:cNvPr id="4" name="Content Placeholder 3">
            <a:extLst>
              <a:ext uri="{FF2B5EF4-FFF2-40B4-BE49-F238E27FC236}">
                <a16:creationId xmlns:a16="http://schemas.microsoft.com/office/drawing/2014/main" id="{C36C8BEA-1EB4-4899-AE50-39E32B626507}"/>
              </a:ext>
            </a:extLst>
          </p:cNvPr>
          <p:cNvGraphicFramePr>
            <a:graphicFrameLocks noGrp="1"/>
          </p:cNvGraphicFramePr>
          <p:nvPr>
            <p:ph idx="1"/>
            <p:extLst>
              <p:ext uri="{D42A27DB-BD31-4B8C-83A1-F6EECF244321}">
                <p14:modId xmlns:p14="http://schemas.microsoft.com/office/powerpoint/2010/main" val="2581331455"/>
              </p:ext>
            </p:extLst>
          </p:nvPr>
        </p:nvGraphicFramePr>
        <p:xfrm>
          <a:off x="591039" y="1882696"/>
          <a:ext cx="11009922" cy="1379689"/>
        </p:xfrm>
        <a:graphic>
          <a:graphicData uri="http://schemas.openxmlformats.org/drawingml/2006/table">
            <a:tbl>
              <a:tblPr firstRow="1" bandRow="1">
                <a:tableStyleId>{5C22544A-7EE6-4342-B048-85BDC9FD1C3A}</a:tableStyleId>
              </a:tblPr>
              <a:tblGrid>
                <a:gridCol w="1572846">
                  <a:extLst>
                    <a:ext uri="{9D8B030D-6E8A-4147-A177-3AD203B41FA5}">
                      <a16:colId xmlns:a16="http://schemas.microsoft.com/office/drawing/2014/main" val="3624103443"/>
                    </a:ext>
                  </a:extLst>
                </a:gridCol>
                <a:gridCol w="1572846">
                  <a:extLst>
                    <a:ext uri="{9D8B030D-6E8A-4147-A177-3AD203B41FA5}">
                      <a16:colId xmlns:a16="http://schemas.microsoft.com/office/drawing/2014/main" val="3151384647"/>
                    </a:ext>
                  </a:extLst>
                </a:gridCol>
                <a:gridCol w="1572846">
                  <a:extLst>
                    <a:ext uri="{9D8B030D-6E8A-4147-A177-3AD203B41FA5}">
                      <a16:colId xmlns:a16="http://schemas.microsoft.com/office/drawing/2014/main" val="3683632803"/>
                    </a:ext>
                  </a:extLst>
                </a:gridCol>
                <a:gridCol w="1572846">
                  <a:extLst>
                    <a:ext uri="{9D8B030D-6E8A-4147-A177-3AD203B41FA5}">
                      <a16:colId xmlns:a16="http://schemas.microsoft.com/office/drawing/2014/main" val="683819521"/>
                    </a:ext>
                  </a:extLst>
                </a:gridCol>
                <a:gridCol w="1572846">
                  <a:extLst>
                    <a:ext uri="{9D8B030D-6E8A-4147-A177-3AD203B41FA5}">
                      <a16:colId xmlns:a16="http://schemas.microsoft.com/office/drawing/2014/main" val="1717828265"/>
                    </a:ext>
                  </a:extLst>
                </a:gridCol>
                <a:gridCol w="1572846">
                  <a:extLst>
                    <a:ext uri="{9D8B030D-6E8A-4147-A177-3AD203B41FA5}">
                      <a16:colId xmlns:a16="http://schemas.microsoft.com/office/drawing/2014/main" val="2831245887"/>
                    </a:ext>
                  </a:extLst>
                </a:gridCol>
                <a:gridCol w="1572846">
                  <a:extLst>
                    <a:ext uri="{9D8B030D-6E8A-4147-A177-3AD203B41FA5}">
                      <a16:colId xmlns:a16="http://schemas.microsoft.com/office/drawing/2014/main" val="2483310885"/>
                    </a:ext>
                  </a:extLst>
                </a:gridCol>
              </a:tblGrid>
              <a:tr h="797409">
                <a:tc>
                  <a:txBody>
                    <a:bodyPr/>
                    <a:lstStyle/>
                    <a:p>
                      <a:r>
                        <a:rPr lang="en-US" sz="2400" dirty="0"/>
                        <a:t>Time 1 (640)</a:t>
                      </a:r>
                    </a:p>
                  </a:txBody>
                  <a:tcPr/>
                </a:tc>
                <a:tc>
                  <a:txBody>
                    <a:bodyPr/>
                    <a:lstStyle/>
                    <a:p>
                      <a:r>
                        <a:rPr lang="en-US" sz="2400" dirty="0"/>
                        <a:t>Ryff PIL</a:t>
                      </a:r>
                    </a:p>
                  </a:txBody>
                  <a:tcPr/>
                </a:tc>
                <a:tc>
                  <a:txBody>
                    <a:bodyPr/>
                    <a:lstStyle/>
                    <a:p>
                      <a:r>
                        <a:rPr lang="en-US" sz="2400" dirty="0"/>
                        <a:t>QoL</a:t>
                      </a:r>
                    </a:p>
                  </a:txBody>
                  <a:tcPr/>
                </a:tc>
                <a:tc>
                  <a:txBody>
                    <a:bodyPr/>
                    <a:lstStyle/>
                    <a:p>
                      <a:r>
                        <a:rPr lang="en-US" sz="2400" dirty="0"/>
                        <a:t>SF36 Phys</a:t>
                      </a:r>
                    </a:p>
                  </a:txBody>
                  <a:tcPr/>
                </a:tc>
                <a:tc>
                  <a:txBody>
                    <a:bodyPr/>
                    <a:lstStyle/>
                    <a:p>
                      <a:r>
                        <a:rPr lang="en-US" sz="2400" dirty="0"/>
                        <a:t>SF36 Mental</a:t>
                      </a:r>
                    </a:p>
                  </a:txBody>
                  <a:tcPr/>
                </a:tc>
                <a:tc>
                  <a:txBody>
                    <a:bodyPr/>
                    <a:lstStyle/>
                    <a:p>
                      <a:r>
                        <a:rPr lang="en-US" sz="2400" dirty="0"/>
                        <a:t>VQ Progress</a:t>
                      </a:r>
                    </a:p>
                  </a:txBody>
                  <a:tcPr/>
                </a:tc>
                <a:tc>
                  <a:txBody>
                    <a:bodyPr/>
                    <a:lstStyle/>
                    <a:p>
                      <a:r>
                        <a:rPr lang="en-US" sz="2400" dirty="0"/>
                        <a:t>VQ Obstruct</a:t>
                      </a:r>
                    </a:p>
                  </a:txBody>
                  <a:tcPr/>
                </a:tc>
                <a:extLst>
                  <a:ext uri="{0D108BD9-81ED-4DB2-BD59-A6C34878D82A}">
                    <a16:rowId xmlns:a16="http://schemas.microsoft.com/office/drawing/2014/main" val="2608127341"/>
                  </a:ext>
                </a:extLst>
              </a:tr>
              <a:tr h="556729">
                <a:tc>
                  <a:txBody>
                    <a:bodyPr/>
                    <a:lstStyle/>
                    <a:p>
                      <a:r>
                        <a:rPr lang="en-US" sz="2400" dirty="0"/>
                        <a:t>FIAT</a:t>
                      </a:r>
                    </a:p>
                  </a:txBody>
                  <a:tcPr/>
                </a:tc>
                <a:tc>
                  <a:txBody>
                    <a:bodyPr/>
                    <a:lstStyle/>
                    <a:p>
                      <a:r>
                        <a:rPr lang="en-US" sz="2400" dirty="0"/>
                        <a:t>.488**</a:t>
                      </a:r>
                    </a:p>
                  </a:txBody>
                  <a:tcPr/>
                </a:tc>
                <a:tc>
                  <a:txBody>
                    <a:bodyPr/>
                    <a:lstStyle/>
                    <a:p>
                      <a:r>
                        <a:rPr lang="en-US" sz="2400" dirty="0"/>
                        <a:t>-.645**</a:t>
                      </a:r>
                    </a:p>
                  </a:txBody>
                  <a:tcPr/>
                </a:tc>
                <a:tc>
                  <a:txBody>
                    <a:bodyPr/>
                    <a:lstStyle/>
                    <a:p>
                      <a:r>
                        <a:rPr lang="en-US" sz="2400" dirty="0"/>
                        <a:t>-.121*</a:t>
                      </a:r>
                    </a:p>
                  </a:txBody>
                  <a:tcPr/>
                </a:tc>
                <a:tc>
                  <a:txBody>
                    <a:bodyPr/>
                    <a:lstStyle/>
                    <a:p>
                      <a:r>
                        <a:rPr lang="en-US" sz="2400" dirty="0"/>
                        <a:t>-.405**</a:t>
                      </a:r>
                    </a:p>
                  </a:txBody>
                  <a:tcPr/>
                </a:tc>
                <a:tc>
                  <a:txBody>
                    <a:bodyPr/>
                    <a:lstStyle/>
                    <a:p>
                      <a:r>
                        <a:rPr lang="en-US" sz="2400" dirty="0"/>
                        <a:t>-.513**</a:t>
                      </a:r>
                    </a:p>
                  </a:txBody>
                  <a:tcPr/>
                </a:tc>
                <a:tc>
                  <a:txBody>
                    <a:bodyPr/>
                    <a:lstStyle/>
                    <a:p>
                      <a:r>
                        <a:rPr lang="en-US" sz="2400" dirty="0"/>
                        <a:t>.547**</a:t>
                      </a:r>
                    </a:p>
                  </a:txBody>
                  <a:tcPr/>
                </a:tc>
                <a:extLst>
                  <a:ext uri="{0D108BD9-81ED-4DB2-BD59-A6C34878D82A}">
                    <a16:rowId xmlns:a16="http://schemas.microsoft.com/office/drawing/2014/main" val="3986084860"/>
                  </a:ext>
                </a:extLst>
              </a:tr>
            </a:tbl>
          </a:graphicData>
        </a:graphic>
      </p:graphicFrame>
      <p:graphicFrame>
        <p:nvGraphicFramePr>
          <p:cNvPr id="5" name="Content Placeholder 3">
            <a:extLst>
              <a:ext uri="{FF2B5EF4-FFF2-40B4-BE49-F238E27FC236}">
                <a16:creationId xmlns:a16="http://schemas.microsoft.com/office/drawing/2014/main" id="{F952F933-AE4B-4D09-BAB2-8E6E3254AAD6}"/>
              </a:ext>
            </a:extLst>
          </p:cNvPr>
          <p:cNvGraphicFramePr>
            <a:graphicFrameLocks/>
          </p:cNvGraphicFramePr>
          <p:nvPr>
            <p:extLst>
              <p:ext uri="{D42A27DB-BD31-4B8C-83A1-F6EECF244321}">
                <p14:modId xmlns:p14="http://schemas.microsoft.com/office/powerpoint/2010/main" val="2923888906"/>
              </p:ext>
            </p:extLst>
          </p:nvPr>
        </p:nvGraphicFramePr>
        <p:xfrm>
          <a:off x="591036" y="3863778"/>
          <a:ext cx="11009925" cy="1359975"/>
        </p:xfrm>
        <a:graphic>
          <a:graphicData uri="http://schemas.openxmlformats.org/drawingml/2006/table">
            <a:tbl>
              <a:tblPr firstRow="1" bandRow="1">
                <a:tableStyleId>{5C22544A-7EE6-4342-B048-85BDC9FD1C3A}</a:tableStyleId>
              </a:tblPr>
              <a:tblGrid>
                <a:gridCol w="1305448">
                  <a:extLst>
                    <a:ext uri="{9D8B030D-6E8A-4147-A177-3AD203B41FA5}">
                      <a16:colId xmlns:a16="http://schemas.microsoft.com/office/drawing/2014/main" val="3624103443"/>
                    </a:ext>
                  </a:extLst>
                </a:gridCol>
                <a:gridCol w="1305448">
                  <a:extLst>
                    <a:ext uri="{9D8B030D-6E8A-4147-A177-3AD203B41FA5}">
                      <a16:colId xmlns:a16="http://schemas.microsoft.com/office/drawing/2014/main" val="3151384647"/>
                    </a:ext>
                  </a:extLst>
                </a:gridCol>
                <a:gridCol w="1305448">
                  <a:extLst>
                    <a:ext uri="{9D8B030D-6E8A-4147-A177-3AD203B41FA5}">
                      <a16:colId xmlns:a16="http://schemas.microsoft.com/office/drawing/2014/main" val="3683632803"/>
                    </a:ext>
                  </a:extLst>
                </a:gridCol>
                <a:gridCol w="1305448">
                  <a:extLst>
                    <a:ext uri="{9D8B030D-6E8A-4147-A177-3AD203B41FA5}">
                      <a16:colId xmlns:a16="http://schemas.microsoft.com/office/drawing/2014/main" val="683819521"/>
                    </a:ext>
                  </a:extLst>
                </a:gridCol>
                <a:gridCol w="1428276">
                  <a:extLst>
                    <a:ext uri="{9D8B030D-6E8A-4147-A177-3AD203B41FA5}">
                      <a16:colId xmlns:a16="http://schemas.microsoft.com/office/drawing/2014/main" val="1717828265"/>
                    </a:ext>
                  </a:extLst>
                </a:gridCol>
                <a:gridCol w="1519918">
                  <a:extLst>
                    <a:ext uri="{9D8B030D-6E8A-4147-A177-3AD203B41FA5}">
                      <a16:colId xmlns:a16="http://schemas.microsoft.com/office/drawing/2014/main" val="2831245887"/>
                    </a:ext>
                  </a:extLst>
                </a:gridCol>
                <a:gridCol w="1534491">
                  <a:extLst>
                    <a:ext uri="{9D8B030D-6E8A-4147-A177-3AD203B41FA5}">
                      <a16:colId xmlns:a16="http://schemas.microsoft.com/office/drawing/2014/main" val="2483310885"/>
                    </a:ext>
                  </a:extLst>
                </a:gridCol>
                <a:gridCol w="1305448">
                  <a:extLst>
                    <a:ext uri="{9D8B030D-6E8A-4147-A177-3AD203B41FA5}">
                      <a16:colId xmlns:a16="http://schemas.microsoft.com/office/drawing/2014/main" val="1112513615"/>
                    </a:ext>
                  </a:extLst>
                </a:gridCol>
              </a:tblGrid>
              <a:tr h="797409">
                <a:tc>
                  <a:txBody>
                    <a:bodyPr/>
                    <a:lstStyle/>
                    <a:p>
                      <a:r>
                        <a:rPr lang="en-US" sz="2400" dirty="0"/>
                        <a:t>Time 2 (526)</a:t>
                      </a:r>
                    </a:p>
                  </a:txBody>
                  <a:tcPr/>
                </a:tc>
                <a:tc>
                  <a:txBody>
                    <a:bodyPr/>
                    <a:lstStyle/>
                    <a:p>
                      <a:r>
                        <a:rPr lang="en-US" sz="2400" dirty="0"/>
                        <a:t>Ryff PIL</a:t>
                      </a:r>
                    </a:p>
                  </a:txBody>
                  <a:tcPr/>
                </a:tc>
                <a:tc>
                  <a:txBody>
                    <a:bodyPr/>
                    <a:lstStyle/>
                    <a:p>
                      <a:r>
                        <a:rPr lang="en-US" sz="2400" dirty="0"/>
                        <a:t>QoL</a:t>
                      </a:r>
                    </a:p>
                  </a:txBody>
                  <a:tcPr/>
                </a:tc>
                <a:tc>
                  <a:txBody>
                    <a:bodyPr/>
                    <a:lstStyle/>
                    <a:p>
                      <a:r>
                        <a:rPr lang="en-US" sz="2400" dirty="0"/>
                        <a:t>SF36 Phys</a:t>
                      </a:r>
                    </a:p>
                  </a:txBody>
                  <a:tcPr/>
                </a:tc>
                <a:tc>
                  <a:txBody>
                    <a:bodyPr/>
                    <a:lstStyle/>
                    <a:p>
                      <a:r>
                        <a:rPr lang="en-US" sz="2400" dirty="0"/>
                        <a:t>SF36 Mental</a:t>
                      </a:r>
                    </a:p>
                  </a:txBody>
                  <a:tcPr/>
                </a:tc>
                <a:tc>
                  <a:txBody>
                    <a:bodyPr/>
                    <a:lstStyle/>
                    <a:p>
                      <a:r>
                        <a:rPr lang="en-US" sz="2400" dirty="0"/>
                        <a:t>VQ Progress</a:t>
                      </a:r>
                    </a:p>
                  </a:txBody>
                  <a:tcPr/>
                </a:tc>
                <a:tc>
                  <a:txBody>
                    <a:bodyPr/>
                    <a:lstStyle/>
                    <a:p>
                      <a:r>
                        <a:rPr lang="en-US" sz="2400" dirty="0"/>
                        <a:t>VQ Obstruct</a:t>
                      </a:r>
                    </a:p>
                  </a:txBody>
                  <a:tcPr/>
                </a:tc>
                <a:tc>
                  <a:txBody>
                    <a:bodyPr/>
                    <a:lstStyle/>
                    <a:p>
                      <a:r>
                        <a:rPr lang="en-US" sz="2400" dirty="0"/>
                        <a:t>FIAT T1</a:t>
                      </a:r>
                    </a:p>
                  </a:txBody>
                  <a:tcPr/>
                </a:tc>
                <a:extLst>
                  <a:ext uri="{0D108BD9-81ED-4DB2-BD59-A6C34878D82A}">
                    <a16:rowId xmlns:a16="http://schemas.microsoft.com/office/drawing/2014/main" val="2608127341"/>
                  </a:ext>
                </a:extLst>
              </a:tr>
              <a:tr h="537015">
                <a:tc>
                  <a:txBody>
                    <a:bodyPr/>
                    <a:lstStyle/>
                    <a:p>
                      <a:r>
                        <a:rPr lang="en-US" sz="2400" dirty="0"/>
                        <a:t>FIAT</a:t>
                      </a:r>
                    </a:p>
                  </a:txBody>
                  <a:tcPr/>
                </a:tc>
                <a:tc>
                  <a:txBody>
                    <a:bodyPr/>
                    <a:lstStyle/>
                    <a:p>
                      <a:r>
                        <a:rPr lang="en-US" sz="2400"/>
                        <a:t>.516**</a:t>
                      </a:r>
                      <a:endParaRPr lang="en-US" sz="2400" dirty="0"/>
                    </a:p>
                  </a:txBody>
                  <a:tcPr/>
                </a:tc>
                <a:tc>
                  <a:txBody>
                    <a:bodyPr/>
                    <a:lstStyle/>
                    <a:p>
                      <a:r>
                        <a:rPr lang="en-US" sz="2400" dirty="0"/>
                        <a:t>-.591**</a:t>
                      </a:r>
                    </a:p>
                  </a:txBody>
                  <a:tcPr/>
                </a:tc>
                <a:tc>
                  <a:txBody>
                    <a:bodyPr/>
                    <a:lstStyle/>
                    <a:p>
                      <a:r>
                        <a:rPr lang="en-US" sz="2400" dirty="0"/>
                        <a:t>-.086</a:t>
                      </a:r>
                    </a:p>
                  </a:txBody>
                  <a:tcPr/>
                </a:tc>
                <a:tc>
                  <a:txBody>
                    <a:bodyPr/>
                    <a:lstStyle/>
                    <a:p>
                      <a:r>
                        <a:rPr lang="en-US" sz="2400" dirty="0"/>
                        <a:t>-.413**</a:t>
                      </a:r>
                    </a:p>
                  </a:txBody>
                  <a:tcPr/>
                </a:tc>
                <a:tc>
                  <a:txBody>
                    <a:bodyPr/>
                    <a:lstStyle/>
                    <a:p>
                      <a:r>
                        <a:rPr lang="en-US" sz="2400" dirty="0"/>
                        <a:t>-.521**</a:t>
                      </a:r>
                    </a:p>
                  </a:txBody>
                  <a:tcPr/>
                </a:tc>
                <a:tc>
                  <a:txBody>
                    <a:bodyPr/>
                    <a:lstStyle/>
                    <a:p>
                      <a:r>
                        <a:rPr lang="en-US" sz="2400" dirty="0"/>
                        <a:t>.641**</a:t>
                      </a:r>
                    </a:p>
                  </a:txBody>
                  <a:tcPr/>
                </a:tc>
                <a:tc>
                  <a:txBody>
                    <a:bodyPr/>
                    <a:lstStyle/>
                    <a:p>
                      <a:r>
                        <a:rPr lang="en-US" sz="2400" dirty="0"/>
                        <a:t>.772**</a:t>
                      </a:r>
                    </a:p>
                  </a:txBody>
                  <a:tcPr/>
                </a:tc>
                <a:extLst>
                  <a:ext uri="{0D108BD9-81ED-4DB2-BD59-A6C34878D82A}">
                    <a16:rowId xmlns:a16="http://schemas.microsoft.com/office/drawing/2014/main" val="3986084860"/>
                  </a:ext>
                </a:extLst>
              </a:tr>
            </a:tbl>
          </a:graphicData>
        </a:graphic>
      </p:graphicFrame>
    </p:spTree>
    <p:extLst>
      <p:ext uri="{BB962C8B-B14F-4D97-AF65-F5344CB8AC3E}">
        <p14:creationId xmlns:p14="http://schemas.microsoft.com/office/powerpoint/2010/main" val="347859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22BE-3E24-43A0-B076-128AD0FF9DBE}"/>
              </a:ext>
            </a:extLst>
          </p:cNvPr>
          <p:cNvSpPr>
            <a:spLocks noGrp="1"/>
          </p:cNvSpPr>
          <p:nvPr>
            <p:ph type="title"/>
          </p:nvPr>
        </p:nvSpPr>
        <p:spPr/>
        <p:txBody>
          <a:bodyPr/>
          <a:lstStyle/>
          <a:p>
            <a:r>
              <a:rPr lang="en-US" dirty="0">
                <a:solidFill>
                  <a:schemeClr val="tx1"/>
                </a:solidFill>
              </a:rPr>
              <a:t>Results – Factor Structure</a:t>
            </a:r>
          </a:p>
        </p:txBody>
      </p:sp>
      <p:sp>
        <p:nvSpPr>
          <p:cNvPr id="4" name="Content Placeholder 2">
            <a:extLst>
              <a:ext uri="{FF2B5EF4-FFF2-40B4-BE49-F238E27FC236}">
                <a16:creationId xmlns:a16="http://schemas.microsoft.com/office/drawing/2014/main" id="{D08699A9-AAA2-477D-B6B7-C191DC154093}"/>
              </a:ext>
            </a:extLst>
          </p:cNvPr>
          <p:cNvSpPr txBox="1">
            <a:spLocks/>
          </p:cNvSpPr>
          <p:nvPr/>
        </p:nvSpPr>
        <p:spPr>
          <a:xfrm>
            <a:off x="1097280" y="2996119"/>
            <a:ext cx="10058400" cy="2386591"/>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endParaRPr lang="en-US" sz="2800" dirty="0">
              <a:solidFill>
                <a:schemeClr val="tx1"/>
              </a:solidFill>
            </a:endParaRPr>
          </a:p>
          <a:p>
            <a:pPr lvl="1">
              <a:buFont typeface="Arial" panose="020B0604020202020204" pitchFamily="34" charset="0"/>
              <a:buChar char="•"/>
            </a:pPr>
            <a:endParaRPr lang="en-US" sz="2800" i="1" dirty="0">
              <a:solidFill>
                <a:schemeClr val="tx1"/>
              </a:solidFill>
            </a:endParaRPr>
          </a:p>
        </p:txBody>
      </p:sp>
      <p:sp>
        <p:nvSpPr>
          <p:cNvPr id="7" name="Content Placeholder 6">
            <a:extLst>
              <a:ext uri="{FF2B5EF4-FFF2-40B4-BE49-F238E27FC236}">
                <a16:creationId xmlns:a16="http://schemas.microsoft.com/office/drawing/2014/main" id="{0B206E8B-2914-4282-B65D-D8BF335E89DC}"/>
              </a:ext>
            </a:extLst>
          </p:cNvPr>
          <p:cNvSpPr>
            <a:spLocks noGrp="1"/>
          </p:cNvSpPr>
          <p:nvPr>
            <p:ph idx="1"/>
          </p:nvPr>
        </p:nvSpPr>
        <p:spPr>
          <a:xfrm>
            <a:off x="1097280" y="1845734"/>
            <a:ext cx="10058400" cy="4117321"/>
          </a:xfrm>
        </p:spPr>
        <p:txBody>
          <a:bodyPr>
            <a:normAutofit/>
          </a:bodyPr>
          <a:lstStyle/>
          <a:p>
            <a:pPr>
              <a:buFont typeface="Arial" panose="020B0604020202020204" pitchFamily="34" charset="0"/>
              <a:buChar char="•"/>
            </a:pPr>
            <a:r>
              <a:rPr lang="en-US" sz="3200" dirty="0"/>
              <a:t>EFA on time 1</a:t>
            </a:r>
          </a:p>
          <a:p>
            <a:pPr>
              <a:buFont typeface="Arial" panose="020B0604020202020204" pitchFamily="34" charset="0"/>
              <a:buChar char="•"/>
            </a:pPr>
            <a:r>
              <a:rPr lang="en-US" sz="3200" dirty="0">
                <a:solidFill>
                  <a:schemeClr val="tx1"/>
                </a:solidFill>
              </a:rPr>
              <a:t>KMO Sampling Adequacy: .871</a:t>
            </a:r>
          </a:p>
          <a:p>
            <a:pPr>
              <a:buFont typeface="Arial" panose="020B0604020202020204" pitchFamily="34" charset="0"/>
              <a:buChar char="•"/>
            </a:pPr>
            <a:r>
              <a:rPr lang="en-US" sz="3200" dirty="0">
                <a:solidFill>
                  <a:schemeClr val="tx1"/>
                </a:solidFill>
              </a:rPr>
              <a:t>Bartlett’s Test: </a:t>
            </a:r>
            <a:r>
              <a:rPr lang="el-GR" sz="3200" dirty="0">
                <a:solidFill>
                  <a:schemeClr val="tx1"/>
                </a:solidFill>
              </a:rPr>
              <a:t>χ</a:t>
            </a:r>
            <a:r>
              <a:rPr lang="en-US" dirty="0">
                <a:solidFill>
                  <a:schemeClr val="tx1"/>
                </a:solidFill>
              </a:rPr>
              <a:t>2</a:t>
            </a:r>
            <a:r>
              <a:rPr lang="en-US" sz="3200" dirty="0">
                <a:solidFill>
                  <a:schemeClr val="tx1"/>
                </a:solidFill>
              </a:rPr>
              <a:t> = 7498.204, </a:t>
            </a:r>
            <a:r>
              <a:rPr lang="en-US" sz="3200" i="1" dirty="0">
                <a:solidFill>
                  <a:schemeClr val="tx1"/>
                </a:solidFill>
              </a:rPr>
              <a:t>df </a:t>
            </a:r>
            <a:r>
              <a:rPr lang="en-US" sz="3200" dirty="0">
                <a:solidFill>
                  <a:schemeClr val="tx1"/>
                </a:solidFill>
              </a:rPr>
              <a:t>= 465, </a:t>
            </a:r>
            <a:r>
              <a:rPr lang="en-US" sz="3200" i="1" dirty="0">
                <a:solidFill>
                  <a:schemeClr val="tx1"/>
                </a:solidFill>
              </a:rPr>
              <a:t>p</a:t>
            </a:r>
            <a:r>
              <a:rPr lang="en-US" sz="3200" dirty="0">
                <a:solidFill>
                  <a:schemeClr val="tx1"/>
                </a:solidFill>
              </a:rPr>
              <a:t> &lt; .001</a:t>
            </a:r>
          </a:p>
          <a:p>
            <a:pPr>
              <a:buFont typeface="Arial" panose="020B0604020202020204" pitchFamily="34" charset="0"/>
              <a:buChar char="•"/>
            </a:pPr>
            <a:r>
              <a:rPr lang="en-US" sz="3200" dirty="0">
                <a:solidFill>
                  <a:schemeClr val="tx1"/>
                </a:solidFill>
              </a:rPr>
              <a:t>Same as Darrow et al. 2014, given the hypothesized non-orthogonality of factors, oblique geomin rotation was used</a:t>
            </a:r>
          </a:p>
          <a:p>
            <a:pPr>
              <a:buFont typeface="Arial" panose="020B0604020202020204" pitchFamily="34" charset="0"/>
              <a:buChar char="•"/>
            </a:pPr>
            <a:endParaRPr lang="en-US" sz="3200" dirty="0">
              <a:solidFill>
                <a:schemeClr val="tx1"/>
              </a:solidFill>
            </a:endParaRPr>
          </a:p>
          <a:p>
            <a:pPr>
              <a:buFont typeface="Arial" panose="020B0604020202020204" pitchFamily="34" charset="0"/>
              <a:buChar char="•"/>
            </a:pPr>
            <a:endParaRPr lang="en-US" sz="3200" dirty="0"/>
          </a:p>
        </p:txBody>
      </p:sp>
    </p:spTree>
    <p:extLst>
      <p:ext uri="{BB962C8B-B14F-4D97-AF65-F5344CB8AC3E}">
        <p14:creationId xmlns:p14="http://schemas.microsoft.com/office/powerpoint/2010/main" val="1511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AEA5-131B-4245-BC54-1B2D055F52B0}"/>
              </a:ext>
            </a:extLst>
          </p:cNvPr>
          <p:cNvSpPr>
            <a:spLocks noGrp="1"/>
          </p:cNvSpPr>
          <p:nvPr>
            <p:ph type="title"/>
          </p:nvPr>
        </p:nvSpPr>
        <p:spPr/>
        <p:txBody>
          <a:bodyPr/>
          <a:lstStyle/>
          <a:p>
            <a:r>
              <a:rPr lang="en-US" dirty="0"/>
              <a:t>Results – Factor Structure</a:t>
            </a:r>
          </a:p>
        </p:txBody>
      </p:sp>
      <p:sp>
        <p:nvSpPr>
          <p:cNvPr id="3" name="Content Placeholder 2">
            <a:extLst>
              <a:ext uri="{FF2B5EF4-FFF2-40B4-BE49-F238E27FC236}">
                <a16:creationId xmlns:a16="http://schemas.microsoft.com/office/drawing/2014/main" id="{9764E560-11F5-4A8E-BFD7-9FD53A08767A}"/>
              </a:ext>
            </a:extLst>
          </p:cNvPr>
          <p:cNvSpPr>
            <a:spLocks noGrp="1"/>
          </p:cNvSpPr>
          <p:nvPr>
            <p:ph idx="1"/>
          </p:nvPr>
        </p:nvSpPr>
        <p:spPr>
          <a:xfrm>
            <a:off x="1097280" y="1845734"/>
            <a:ext cx="10058400" cy="1583266"/>
          </a:xfrm>
        </p:spPr>
        <p:txBody>
          <a:bodyPr>
            <a:normAutofit/>
          </a:bodyPr>
          <a:lstStyle/>
          <a:p>
            <a:r>
              <a:rPr lang="en-US" sz="2800" dirty="0"/>
              <a:t>Original:</a:t>
            </a:r>
          </a:p>
          <a:p>
            <a:pPr lvl="1">
              <a:buFont typeface="Arial" panose="020B0604020202020204" pitchFamily="34" charset="0"/>
              <a:buChar char="•"/>
            </a:pPr>
            <a:r>
              <a:rPr lang="en-US" sz="2400" dirty="0"/>
              <a:t>Avoidance of Interpersonal Intimacy, Argumentativeness or Disagreement, Connection and Reciprocity, Conflict Aversion, Emotional Experience and Expression, &amp; Excessive Expressivity</a:t>
            </a:r>
          </a:p>
        </p:txBody>
      </p:sp>
      <p:sp>
        <p:nvSpPr>
          <p:cNvPr id="4" name="Content Placeholder 2">
            <a:extLst>
              <a:ext uri="{FF2B5EF4-FFF2-40B4-BE49-F238E27FC236}">
                <a16:creationId xmlns:a16="http://schemas.microsoft.com/office/drawing/2014/main" id="{34EF11B4-3BC6-454A-92AB-6128ABB5D11C}"/>
              </a:ext>
            </a:extLst>
          </p:cNvPr>
          <p:cNvSpPr txBox="1">
            <a:spLocks/>
          </p:cNvSpPr>
          <p:nvPr/>
        </p:nvSpPr>
        <p:spPr>
          <a:xfrm>
            <a:off x="1097280" y="3429000"/>
            <a:ext cx="10058400" cy="2679970"/>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800" dirty="0"/>
              <a:t>Present Study:</a:t>
            </a:r>
          </a:p>
          <a:p>
            <a:pPr lvl="1">
              <a:buFont typeface="Arial" panose="020B0604020202020204" pitchFamily="34" charset="0"/>
              <a:buChar char="•"/>
            </a:pPr>
            <a:r>
              <a:rPr lang="en-US" sz="2400" dirty="0"/>
              <a:t>Avoiding Intimacy, Oversharing, Conflict Aversion, Arguing &amp; Disagreement, Providing Closeness, &amp; Labeling Emotion</a:t>
            </a:r>
          </a:p>
          <a:p>
            <a:pPr lvl="1">
              <a:buFont typeface="Arial" panose="020B0604020202020204" pitchFamily="34" charset="0"/>
              <a:buChar char="•"/>
            </a:pPr>
            <a:r>
              <a:rPr lang="en-US" sz="2400" dirty="0"/>
              <a:t>Three items removed</a:t>
            </a:r>
          </a:p>
          <a:p>
            <a:pPr lvl="2">
              <a:buFont typeface="Arial" panose="020B0604020202020204" pitchFamily="34" charset="0"/>
              <a:buChar char="•"/>
            </a:pPr>
            <a:r>
              <a:rPr lang="en-US" sz="2000" dirty="0"/>
              <a:t>“I express my emotions at appropriate times and places”</a:t>
            </a:r>
          </a:p>
          <a:p>
            <a:pPr lvl="2">
              <a:buFont typeface="Arial" panose="020B0604020202020204" pitchFamily="34" charset="0"/>
              <a:buChar char="•"/>
            </a:pPr>
            <a:r>
              <a:rPr lang="en-US" sz="2000" dirty="0"/>
              <a:t>“There are times when it is beneficial to argue in relationships”</a:t>
            </a:r>
          </a:p>
          <a:p>
            <a:pPr lvl="2">
              <a:buFont typeface="Arial" panose="020B0604020202020204" pitchFamily="34" charset="0"/>
              <a:buChar char="•"/>
            </a:pPr>
            <a:r>
              <a:rPr lang="en-US" sz="2000" dirty="0"/>
              <a:t>“I have difficulty making conversation with others”</a:t>
            </a:r>
          </a:p>
          <a:p>
            <a:pPr lvl="2">
              <a:buFont typeface="Arial" panose="020B0604020202020204" pitchFamily="34" charset="0"/>
              <a:buChar char="•"/>
            </a:pPr>
            <a:endParaRPr lang="en-US" sz="2000" dirty="0"/>
          </a:p>
        </p:txBody>
      </p:sp>
    </p:spTree>
    <p:extLst>
      <p:ext uri="{BB962C8B-B14F-4D97-AF65-F5344CB8AC3E}">
        <p14:creationId xmlns:p14="http://schemas.microsoft.com/office/powerpoint/2010/main" val="378808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500"/>
                                        <p:tgtEl>
                                          <p:spTgt spid="4">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500"/>
                                        <p:tgtEl>
                                          <p:spTgt spid="4">
                                            <p:txEl>
                                              <p:pRg st="3" end="3"/>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500"/>
                                        <p:tgtEl>
                                          <p:spTgt spid="4">
                                            <p:txEl>
                                              <p:pRg st="4" end="4"/>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AEA5-131B-4245-BC54-1B2D055F52B0}"/>
              </a:ext>
            </a:extLst>
          </p:cNvPr>
          <p:cNvSpPr>
            <a:spLocks noGrp="1"/>
          </p:cNvSpPr>
          <p:nvPr>
            <p:ph type="title"/>
          </p:nvPr>
        </p:nvSpPr>
        <p:spPr/>
        <p:txBody>
          <a:bodyPr/>
          <a:lstStyle/>
          <a:p>
            <a:r>
              <a:rPr lang="en-US" dirty="0"/>
              <a:t>Results – Psychometrics</a:t>
            </a:r>
          </a:p>
        </p:txBody>
      </p:sp>
      <p:sp>
        <p:nvSpPr>
          <p:cNvPr id="3" name="Content Placeholder 2">
            <a:extLst>
              <a:ext uri="{FF2B5EF4-FFF2-40B4-BE49-F238E27FC236}">
                <a16:creationId xmlns:a16="http://schemas.microsoft.com/office/drawing/2014/main" id="{9764E560-11F5-4A8E-BFD7-9FD53A08767A}"/>
              </a:ext>
            </a:extLst>
          </p:cNvPr>
          <p:cNvSpPr>
            <a:spLocks noGrp="1"/>
          </p:cNvSpPr>
          <p:nvPr>
            <p:ph idx="1"/>
          </p:nvPr>
        </p:nvSpPr>
        <p:spPr>
          <a:xfrm>
            <a:off x="1097280" y="1943011"/>
            <a:ext cx="5429980" cy="4331330"/>
          </a:xfrm>
        </p:spPr>
        <p:txBody>
          <a:bodyPr>
            <a:normAutofit fontScale="92500" lnSpcReduction="20000"/>
          </a:bodyPr>
          <a:lstStyle/>
          <a:p>
            <a:pPr lvl="1">
              <a:buFont typeface="Arial" panose="020B0604020202020204" pitchFamily="34" charset="0"/>
              <a:buChar char="•"/>
            </a:pPr>
            <a:r>
              <a:rPr lang="en-US" sz="3200" dirty="0"/>
              <a:t>Cronbach’s </a:t>
            </a:r>
            <a:r>
              <a:rPr lang="el-GR" sz="3200" dirty="0"/>
              <a:t>α</a:t>
            </a:r>
            <a:endParaRPr lang="en-US" sz="3200" dirty="0"/>
          </a:p>
          <a:p>
            <a:pPr lvl="2">
              <a:buFont typeface="Arial" panose="020B0604020202020204" pitchFamily="34" charset="0"/>
              <a:buChar char="•"/>
            </a:pPr>
            <a:r>
              <a:rPr lang="en-US" sz="2800" dirty="0"/>
              <a:t>Avoiding Intimacy - .87 </a:t>
            </a:r>
          </a:p>
          <a:p>
            <a:pPr lvl="2">
              <a:buFont typeface="Arial" panose="020B0604020202020204" pitchFamily="34" charset="0"/>
              <a:buChar char="•"/>
            </a:pPr>
            <a:r>
              <a:rPr lang="en-US" sz="2800" dirty="0"/>
              <a:t>Oversharing - .83</a:t>
            </a:r>
          </a:p>
          <a:p>
            <a:pPr lvl="2">
              <a:buFont typeface="Arial" panose="020B0604020202020204" pitchFamily="34" charset="0"/>
              <a:buChar char="•"/>
            </a:pPr>
            <a:r>
              <a:rPr lang="en-US" sz="2800" dirty="0"/>
              <a:t>Conflict Aversion - .74</a:t>
            </a:r>
          </a:p>
          <a:p>
            <a:pPr lvl="2">
              <a:buFont typeface="Arial" panose="020B0604020202020204" pitchFamily="34" charset="0"/>
              <a:buChar char="•"/>
            </a:pPr>
            <a:r>
              <a:rPr lang="en-US" sz="2800" dirty="0"/>
              <a:t>Arguing &amp; Disagreement - .85 </a:t>
            </a:r>
          </a:p>
          <a:p>
            <a:pPr lvl="2">
              <a:buFont typeface="Arial" panose="020B0604020202020204" pitchFamily="34" charset="0"/>
              <a:buChar char="•"/>
            </a:pPr>
            <a:r>
              <a:rPr lang="en-US" sz="2800" dirty="0"/>
              <a:t>Providing Closeness - </a:t>
            </a:r>
            <a:r>
              <a:rPr lang="en-US" sz="2800" dirty="0">
                <a:solidFill>
                  <a:srgbClr val="FF0000"/>
                </a:solidFill>
              </a:rPr>
              <a:t>.56</a:t>
            </a:r>
          </a:p>
          <a:p>
            <a:pPr lvl="2">
              <a:buFont typeface="Arial" panose="020B0604020202020204" pitchFamily="34" charset="0"/>
              <a:buChar char="•"/>
            </a:pPr>
            <a:r>
              <a:rPr lang="en-US" sz="2800" dirty="0"/>
              <a:t>Labeling Emotion - .68</a:t>
            </a:r>
          </a:p>
          <a:p>
            <a:pPr lvl="2">
              <a:buFont typeface="Arial" panose="020B0604020202020204" pitchFamily="34" charset="0"/>
              <a:buChar char="•"/>
            </a:pPr>
            <a:endParaRPr lang="en-US" sz="2800" dirty="0"/>
          </a:p>
          <a:p>
            <a:pPr lvl="2">
              <a:buFont typeface="Arial" panose="020B0604020202020204" pitchFamily="34" charset="0"/>
              <a:buChar char="•"/>
            </a:pPr>
            <a:r>
              <a:rPr lang="en-US" sz="2800" dirty="0"/>
              <a:t>Whole scale - Cronbach’s </a:t>
            </a:r>
            <a:r>
              <a:rPr lang="el-GR" sz="2800" dirty="0"/>
              <a:t>α</a:t>
            </a:r>
            <a:r>
              <a:rPr lang="en-US" sz="2800" dirty="0"/>
              <a:t> = .80</a:t>
            </a:r>
          </a:p>
          <a:p>
            <a:pPr lvl="2">
              <a:buFont typeface="Arial" panose="020B0604020202020204" pitchFamily="34" charset="0"/>
              <a:buChar char="•"/>
            </a:pPr>
            <a:r>
              <a:rPr lang="en-US" sz="2800" dirty="0"/>
              <a:t>Test-retest – </a:t>
            </a:r>
            <a:r>
              <a:rPr lang="en-US" sz="2800" i="1" dirty="0"/>
              <a:t>r.</a:t>
            </a:r>
            <a:r>
              <a:rPr lang="en-US" sz="2800" dirty="0"/>
              <a:t> = .772, </a:t>
            </a:r>
            <a:r>
              <a:rPr lang="en-US" sz="2800" i="1" dirty="0"/>
              <a:t>p</a:t>
            </a:r>
            <a:r>
              <a:rPr lang="en-US" sz="2800" dirty="0"/>
              <a:t> &lt; .001</a:t>
            </a:r>
          </a:p>
          <a:p>
            <a:pPr lvl="3">
              <a:buFont typeface="Arial" panose="020B0604020202020204" pitchFamily="34" charset="0"/>
              <a:buChar char="•"/>
            </a:pPr>
            <a:r>
              <a:rPr lang="en-US" sz="2800" dirty="0"/>
              <a:t>Mean = 88, </a:t>
            </a:r>
            <a:r>
              <a:rPr lang="en-US" sz="2800" dirty="0" err="1"/>
              <a:t>SDev</a:t>
            </a:r>
            <a:r>
              <a:rPr lang="en-US" sz="2800" dirty="0"/>
              <a:t> = 22</a:t>
            </a:r>
          </a:p>
        </p:txBody>
      </p:sp>
      <p:sp>
        <p:nvSpPr>
          <p:cNvPr id="4" name="TextBox 3">
            <a:extLst>
              <a:ext uri="{FF2B5EF4-FFF2-40B4-BE49-F238E27FC236}">
                <a16:creationId xmlns:a16="http://schemas.microsoft.com/office/drawing/2014/main" id="{DB5C1D32-B5A6-4AD3-8154-F76AD9AE1D96}"/>
              </a:ext>
            </a:extLst>
          </p:cNvPr>
          <p:cNvSpPr txBox="1"/>
          <p:nvPr/>
        </p:nvSpPr>
        <p:spPr>
          <a:xfrm>
            <a:off x="6126480" y="1737360"/>
            <a:ext cx="4601184" cy="3108543"/>
          </a:xfrm>
          <a:prstGeom prst="rect">
            <a:avLst/>
          </a:prstGeom>
          <a:noFill/>
        </p:spPr>
        <p:txBody>
          <a:bodyPr wrap="square" rtlCol="0">
            <a:spAutoFit/>
          </a:bodyPr>
          <a:lstStyle/>
          <a:p>
            <a:pPr marL="285750" indent="-285750">
              <a:buClr>
                <a:schemeClr val="accent1"/>
              </a:buClr>
              <a:buFont typeface="Arial" panose="020B0604020202020204" pitchFamily="34" charset="0"/>
              <a:buChar char="•"/>
            </a:pPr>
            <a:r>
              <a:rPr lang="en-US" sz="2800" dirty="0"/>
              <a:t>Subscale Reliability</a:t>
            </a:r>
          </a:p>
          <a:p>
            <a:pPr marL="742950" lvl="1" indent="-285750">
              <a:buClr>
                <a:schemeClr val="accent1"/>
              </a:buClr>
              <a:buFont typeface="Arial" panose="020B0604020202020204" pitchFamily="34" charset="0"/>
              <a:buChar char="•"/>
            </a:pPr>
            <a:r>
              <a:rPr lang="en-US" sz="2800" dirty="0"/>
              <a:t>.766**</a:t>
            </a:r>
          </a:p>
          <a:p>
            <a:pPr marL="742950" lvl="1" indent="-285750">
              <a:buClr>
                <a:schemeClr val="accent1"/>
              </a:buClr>
              <a:buFont typeface="Arial" panose="020B0604020202020204" pitchFamily="34" charset="0"/>
              <a:buChar char="•"/>
            </a:pPr>
            <a:r>
              <a:rPr lang="en-US" sz="2800" dirty="0"/>
              <a:t>.697**</a:t>
            </a:r>
          </a:p>
          <a:p>
            <a:pPr marL="742950" lvl="1" indent="-285750">
              <a:buClr>
                <a:schemeClr val="accent1"/>
              </a:buClr>
              <a:buFont typeface="Arial" panose="020B0604020202020204" pitchFamily="34" charset="0"/>
              <a:buChar char="•"/>
            </a:pPr>
            <a:r>
              <a:rPr lang="en-US" sz="2800" dirty="0"/>
              <a:t>.681**</a:t>
            </a:r>
          </a:p>
          <a:p>
            <a:pPr marL="742950" lvl="1" indent="-285750">
              <a:buClr>
                <a:schemeClr val="accent1"/>
              </a:buClr>
              <a:buFont typeface="Arial" panose="020B0604020202020204" pitchFamily="34" charset="0"/>
              <a:buChar char="•"/>
            </a:pPr>
            <a:r>
              <a:rPr lang="en-US" sz="2800" dirty="0"/>
              <a:t>.718**</a:t>
            </a:r>
          </a:p>
          <a:p>
            <a:pPr marL="742950" lvl="1" indent="-285750">
              <a:buClr>
                <a:schemeClr val="accent1"/>
              </a:buClr>
              <a:buFont typeface="Arial" panose="020B0604020202020204" pitchFamily="34" charset="0"/>
              <a:buChar char="•"/>
            </a:pPr>
            <a:r>
              <a:rPr lang="en-US" sz="2800" dirty="0">
                <a:solidFill>
                  <a:srgbClr val="FF0000"/>
                </a:solidFill>
              </a:rPr>
              <a:t>.363**</a:t>
            </a:r>
          </a:p>
          <a:p>
            <a:pPr marL="742950" lvl="1" indent="-285750">
              <a:buClr>
                <a:schemeClr val="accent1"/>
              </a:buClr>
              <a:buFont typeface="Arial" panose="020B0604020202020204" pitchFamily="34" charset="0"/>
              <a:buChar char="•"/>
            </a:pPr>
            <a:r>
              <a:rPr lang="en-US" sz="2800" dirty="0"/>
              <a:t>.619**</a:t>
            </a:r>
          </a:p>
        </p:txBody>
      </p:sp>
    </p:spTree>
    <p:extLst>
      <p:ext uri="{BB962C8B-B14F-4D97-AF65-F5344CB8AC3E}">
        <p14:creationId xmlns:p14="http://schemas.microsoft.com/office/powerpoint/2010/main" val="590163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Effect transition="in" filter="fade">
                                      <p:cBhvr>
                                        <p:cTn id="30" dur="500"/>
                                        <p:tgtEl>
                                          <p:spTgt spid="4">
                                            <p:txEl>
                                              <p:pRg st="0" end="0"/>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Effect transition="in" filter="fade">
                                      <p:cBhvr>
                                        <p:cTn id="33" dur="500"/>
                                        <p:tgtEl>
                                          <p:spTgt spid="4">
                                            <p:txEl>
                                              <p:pRg st="1" end="1"/>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2" end="2"/>
                                            </p:txEl>
                                          </p:spTgt>
                                        </p:tgtEl>
                                        <p:attrNameLst>
                                          <p:attrName>style.visibility</p:attrName>
                                        </p:attrNameLst>
                                      </p:cBhvr>
                                      <p:to>
                                        <p:strVal val="visible"/>
                                      </p:to>
                                    </p:set>
                                    <p:animEffect transition="in" filter="fade">
                                      <p:cBhvr>
                                        <p:cTn id="36" dur="500"/>
                                        <p:tgtEl>
                                          <p:spTgt spid="4">
                                            <p:txEl>
                                              <p:pRg st="2" end="2"/>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3" end="3"/>
                                            </p:txEl>
                                          </p:spTgt>
                                        </p:tgtEl>
                                        <p:attrNameLst>
                                          <p:attrName>style.visibility</p:attrName>
                                        </p:attrNameLst>
                                      </p:cBhvr>
                                      <p:to>
                                        <p:strVal val="visible"/>
                                      </p:to>
                                    </p:set>
                                    <p:animEffect transition="in" filter="fade">
                                      <p:cBhvr>
                                        <p:cTn id="39" dur="500"/>
                                        <p:tgtEl>
                                          <p:spTgt spid="4">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500"/>
                                        <p:tgtEl>
                                          <p:spTgt spid="4">
                                            <p:txEl>
                                              <p:pRg st="4" end="4"/>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fade">
                                      <p:cBhvr>
                                        <p:cTn id="45" dur="500"/>
                                        <p:tgtEl>
                                          <p:spTgt spid="4">
                                            <p:txEl>
                                              <p:pRg st="5" end="5"/>
                                            </p:txEl>
                                          </p:spTgt>
                                        </p:tgtEl>
                                      </p:cBhvr>
                                    </p:animEffect>
                                  </p:childTnLst>
                                </p:cTn>
                              </p:par>
                              <p:par>
                                <p:cTn id="46" presetID="10" presetClass="entr" presetSubtype="0" fill="hold" nodeType="with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fade">
                                      <p:cBhvr>
                                        <p:cTn id="48" dur="500"/>
                                        <p:tgtEl>
                                          <p:spTgt spid="4">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500"/>
                                        <p:tgtEl>
                                          <p:spTgt spid="3">
                                            <p:txEl>
                                              <p:pRg st="9" end="9"/>
                                            </p:txEl>
                                          </p:spTgt>
                                        </p:tgtEl>
                                      </p:cBhvr>
                                    </p:animEffect>
                                  </p:childTnLst>
                                </p:cTn>
                              </p:par>
                              <p:par>
                                <p:cTn id="57" presetID="10"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Effect transition="in" filter="fade">
                                      <p:cBhvr>
                                        <p:cTn id="5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422BE-3E24-43A0-B076-128AD0FF9DBE}"/>
              </a:ext>
            </a:extLst>
          </p:cNvPr>
          <p:cNvSpPr>
            <a:spLocks noGrp="1"/>
          </p:cNvSpPr>
          <p:nvPr>
            <p:ph type="title"/>
          </p:nvPr>
        </p:nvSpPr>
        <p:spPr/>
        <p:txBody>
          <a:bodyPr/>
          <a:lstStyle/>
          <a:p>
            <a:r>
              <a:rPr lang="en-US" dirty="0">
                <a:solidFill>
                  <a:schemeClr val="tx1"/>
                </a:solidFill>
              </a:rPr>
              <a:t>Results</a:t>
            </a:r>
          </a:p>
        </p:txBody>
      </p:sp>
      <p:sp>
        <p:nvSpPr>
          <p:cNvPr id="3" name="Content Placeholder 2">
            <a:extLst>
              <a:ext uri="{FF2B5EF4-FFF2-40B4-BE49-F238E27FC236}">
                <a16:creationId xmlns:a16="http://schemas.microsoft.com/office/drawing/2014/main" id="{90CCDF98-100F-4A80-B6A0-B3CFD0C015E2}"/>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solidFill>
              </a:rPr>
              <a:t>FIAT-Q-SF sum behaves like you would want or expect; good convergent / discriminant validity, good reliability</a:t>
            </a:r>
          </a:p>
          <a:p>
            <a:pPr>
              <a:buFont typeface="Arial" panose="020B0604020202020204" pitchFamily="34" charset="0"/>
              <a:buChar char="•"/>
            </a:pPr>
            <a:r>
              <a:rPr lang="en-US" sz="2800" dirty="0">
                <a:solidFill>
                  <a:schemeClr val="tx1"/>
                </a:solidFill>
              </a:rPr>
              <a:t>Factor structure differs from original publication (but not by much; biggest problem is Providing Closeness subscale)</a:t>
            </a:r>
          </a:p>
          <a:p>
            <a:pPr>
              <a:buFont typeface="Arial" panose="020B0604020202020204" pitchFamily="34" charset="0"/>
              <a:buChar char="•"/>
            </a:pPr>
            <a:r>
              <a:rPr lang="en-US" sz="2800" dirty="0">
                <a:solidFill>
                  <a:srgbClr val="00B050"/>
                </a:solidFill>
              </a:rPr>
              <a:t>“The traditional view of construct validity embodied by factor analytic approaches is not in line with the bottom-up approach of functional analysis” </a:t>
            </a:r>
            <a:r>
              <a:rPr lang="en-US" sz="1600" dirty="0">
                <a:solidFill>
                  <a:srgbClr val="00B050"/>
                </a:solidFill>
              </a:rPr>
              <a:t>(Darrow, Bonow, Callaghan, &amp; Follette, 2014, pp. 13-14)</a:t>
            </a:r>
            <a:endParaRPr lang="en-US" sz="2800" dirty="0">
              <a:solidFill>
                <a:srgbClr val="00B050"/>
              </a:solidFill>
            </a:endParaRPr>
          </a:p>
          <a:p>
            <a:pPr>
              <a:buFont typeface="Arial" panose="020B0604020202020204" pitchFamily="34" charset="0"/>
              <a:buChar char="•"/>
            </a:pPr>
            <a:endParaRPr lang="en-US" sz="2800" dirty="0">
              <a:solidFill>
                <a:schemeClr val="tx1"/>
              </a:solidFill>
            </a:endParaRPr>
          </a:p>
          <a:p>
            <a:pPr>
              <a:buFont typeface="Arial" panose="020B0604020202020204" pitchFamily="34" charset="0"/>
              <a:buChar char="•"/>
            </a:pPr>
            <a:endParaRPr lang="en-US" sz="2800" dirty="0">
              <a:solidFill>
                <a:schemeClr val="tx1"/>
              </a:solidFill>
            </a:endParaRPr>
          </a:p>
        </p:txBody>
      </p:sp>
    </p:spTree>
    <p:extLst>
      <p:ext uri="{BB962C8B-B14F-4D97-AF65-F5344CB8AC3E}">
        <p14:creationId xmlns:p14="http://schemas.microsoft.com/office/powerpoint/2010/main" val="151396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70A44-F32E-45E7-8F72-3349972BCD7D}"/>
              </a:ext>
            </a:extLst>
          </p:cNvPr>
          <p:cNvSpPr>
            <a:spLocks noGrp="1"/>
          </p:cNvSpPr>
          <p:nvPr>
            <p:ph type="title"/>
          </p:nvPr>
        </p:nvSpPr>
        <p:spPr/>
        <p:txBody>
          <a:bodyPr/>
          <a:lstStyle/>
          <a:p>
            <a:r>
              <a:rPr lang="en-US" dirty="0">
                <a:solidFill>
                  <a:schemeClr val="tx1"/>
                </a:solidFill>
              </a:rPr>
              <a:t>Molenaar (2013)</a:t>
            </a:r>
          </a:p>
        </p:txBody>
      </p:sp>
      <p:sp>
        <p:nvSpPr>
          <p:cNvPr id="3" name="Content Placeholder 2">
            <a:extLst>
              <a:ext uri="{FF2B5EF4-FFF2-40B4-BE49-F238E27FC236}">
                <a16:creationId xmlns:a16="http://schemas.microsoft.com/office/drawing/2014/main" id="{37C9548E-1702-41B5-A131-CC56695B32C8}"/>
              </a:ext>
            </a:extLst>
          </p:cNvPr>
          <p:cNvSpPr>
            <a:spLocks noGrp="1"/>
          </p:cNvSpPr>
          <p:nvPr>
            <p:ph idx="1"/>
          </p:nvPr>
        </p:nvSpPr>
        <p:spPr/>
        <p:txBody>
          <a:bodyPr>
            <a:noAutofit/>
          </a:bodyPr>
          <a:lstStyle/>
          <a:p>
            <a:r>
              <a:rPr lang="en-US" sz="3200" i="1" dirty="0"/>
              <a:t>“The unavoidable consequence of the ergodic theorems is that psychometrics and statistical modeling as we now know it in psychology are incomplete. What is lacking is the scientific study of the individual, his or her structure of intraindividual variation, for its own sake. Scientific psychology can only become complete if it includes the idiographic point of view, alongside the nomothetic point of view.” p. 216</a:t>
            </a:r>
          </a:p>
        </p:txBody>
      </p:sp>
    </p:spTree>
    <p:extLst>
      <p:ext uri="{BB962C8B-B14F-4D97-AF65-F5344CB8AC3E}">
        <p14:creationId xmlns:p14="http://schemas.microsoft.com/office/powerpoint/2010/main" val="247972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FC653-21E6-49D9-B5C6-01AA920F4F22}"/>
              </a:ext>
            </a:extLst>
          </p:cNvPr>
          <p:cNvSpPr>
            <a:spLocks noGrp="1"/>
          </p:cNvSpPr>
          <p:nvPr>
            <p:ph type="title"/>
          </p:nvPr>
        </p:nvSpPr>
        <p:spPr/>
        <p:txBody>
          <a:bodyPr/>
          <a:lstStyle/>
          <a:p>
            <a:r>
              <a:rPr lang="en-US" dirty="0">
                <a:solidFill>
                  <a:schemeClr val="tx1"/>
                </a:solidFill>
              </a:rPr>
              <a:t>A way forward: FAP and PBT</a:t>
            </a:r>
          </a:p>
        </p:txBody>
      </p:sp>
      <p:sp>
        <p:nvSpPr>
          <p:cNvPr id="3" name="Content Placeholder 2">
            <a:extLst>
              <a:ext uri="{FF2B5EF4-FFF2-40B4-BE49-F238E27FC236}">
                <a16:creationId xmlns:a16="http://schemas.microsoft.com/office/drawing/2014/main" id="{0FDABDB6-0400-4B09-A0D0-65B271523DAE}"/>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solidFill>
              </a:rPr>
              <a:t>Process-Based Therapy </a:t>
            </a:r>
            <a:r>
              <a:rPr lang="en-US" sz="1700" dirty="0">
                <a:solidFill>
                  <a:schemeClr val="tx1"/>
                </a:solidFill>
              </a:rPr>
              <a:t>(PBT; Hayes &amp; Hofmann, 2017; Hofmann &amp; Hayes, 2018)</a:t>
            </a:r>
          </a:p>
          <a:p>
            <a:pPr>
              <a:buFont typeface="Arial" panose="020B0604020202020204" pitchFamily="34" charset="0"/>
              <a:buChar char="•"/>
            </a:pPr>
            <a:r>
              <a:rPr lang="en-US" sz="2600" dirty="0">
                <a:solidFill>
                  <a:schemeClr val="tx1"/>
                </a:solidFill>
              </a:rPr>
              <a:t>“What core biopsychosocial processes should be targeted with this client given this goal in this situation, and how can they most efficiently and effectively be changed?” </a:t>
            </a:r>
            <a:r>
              <a:rPr lang="en-US" sz="1700" dirty="0">
                <a:solidFill>
                  <a:schemeClr val="tx1"/>
                </a:solidFill>
              </a:rPr>
              <a:t>(Hofmann &amp; Hayes, 2018, p. 38)</a:t>
            </a:r>
            <a:br>
              <a:rPr lang="en-US" sz="2800" dirty="0"/>
            </a:br>
            <a:endParaRPr lang="en-US" sz="2600" dirty="0">
              <a:solidFill>
                <a:schemeClr val="tx1"/>
              </a:solidFill>
            </a:endParaRPr>
          </a:p>
          <a:p>
            <a:pPr lvl="1">
              <a:buFont typeface="Arial" panose="020B0604020202020204" pitchFamily="34" charset="0"/>
              <a:buChar char="•"/>
            </a:pPr>
            <a:endParaRPr lang="en-US" sz="2600" dirty="0">
              <a:solidFill>
                <a:schemeClr val="tx1"/>
              </a:solidFill>
            </a:endParaRPr>
          </a:p>
          <a:p>
            <a:pPr lvl="1">
              <a:buFont typeface="Arial" panose="020B0604020202020204" pitchFamily="34" charset="0"/>
              <a:buChar char="•"/>
            </a:pPr>
            <a:endParaRPr lang="en-US" sz="2600" dirty="0">
              <a:solidFill>
                <a:schemeClr val="tx1"/>
              </a:solidFill>
            </a:endParaRPr>
          </a:p>
        </p:txBody>
      </p:sp>
      <p:pic>
        <p:nvPicPr>
          <p:cNvPr id="5" name="Picture 4" descr="A screenshot of a social media post&#10;&#10;Description automatically generated">
            <a:extLst>
              <a:ext uri="{FF2B5EF4-FFF2-40B4-BE49-F238E27FC236}">
                <a16:creationId xmlns:a16="http://schemas.microsoft.com/office/drawing/2014/main" id="{326D0F4D-3CF4-46BB-A201-DDCBDCFA73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6320" y="664149"/>
            <a:ext cx="10471501" cy="5315692"/>
          </a:xfrm>
          <a:prstGeom prst="rect">
            <a:avLst/>
          </a:prstGeom>
        </p:spPr>
      </p:pic>
    </p:spTree>
    <p:extLst>
      <p:ext uri="{BB962C8B-B14F-4D97-AF65-F5344CB8AC3E}">
        <p14:creationId xmlns:p14="http://schemas.microsoft.com/office/powerpoint/2010/main" val="1156900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2915F-742F-44D1-8613-85BA4BCC32C3}"/>
              </a:ext>
            </a:extLst>
          </p:cNvPr>
          <p:cNvSpPr txBox="1">
            <a:spLocks/>
          </p:cNvSpPr>
          <p:nvPr/>
        </p:nvSpPr>
        <p:spPr>
          <a:xfrm>
            <a:off x="248871" y="475826"/>
            <a:ext cx="3892491" cy="1303867"/>
          </a:xfrm>
          <a:prstGeom prst="rect">
            <a:avLst/>
          </a:prstGeom>
        </p:spPr>
        <p:txBody>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400" dirty="0">
                <a:solidFill>
                  <a:schemeClr val="tx1"/>
                </a:solidFill>
              </a:rPr>
              <a:t>Disclosures:</a:t>
            </a:r>
          </a:p>
        </p:txBody>
      </p:sp>
      <p:sp>
        <p:nvSpPr>
          <p:cNvPr id="3" name="Content Placeholder 2">
            <a:extLst>
              <a:ext uri="{FF2B5EF4-FFF2-40B4-BE49-F238E27FC236}">
                <a16:creationId xmlns:a16="http://schemas.microsoft.com/office/drawing/2014/main" id="{85E7D095-575C-43B7-9ECE-2EAB6914C5AC}"/>
              </a:ext>
            </a:extLst>
          </p:cNvPr>
          <p:cNvSpPr txBox="1">
            <a:spLocks/>
          </p:cNvSpPr>
          <p:nvPr/>
        </p:nvSpPr>
        <p:spPr>
          <a:xfrm>
            <a:off x="244675" y="1779693"/>
            <a:ext cx="7793373" cy="1807012"/>
          </a:xfrm>
          <a:prstGeom prst="rect">
            <a:avLst/>
          </a:prstGeom>
        </p:spPr>
        <p:txBody>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r>
              <a:rPr lang="en-US" sz="2800" dirty="0">
                <a:solidFill>
                  <a:schemeClr val="tx1"/>
                </a:solidFill>
              </a:rPr>
              <a:t>Cory Stanton, Jonathan Singer, Brandon Sanford</a:t>
            </a:r>
          </a:p>
          <a:p>
            <a:pPr lvl="1"/>
            <a:r>
              <a:rPr lang="en-US" sz="2400" dirty="0">
                <a:solidFill>
                  <a:schemeClr val="tx1"/>
                </a:solidFill>
              </a:rPr>
              <a:t>We have not received and will not receive any commercial support related to this presentation or the work presented in this presentation</a:t>
            </a:r>
          </a:p>
          <a:p>
            <a:endParaRPr lang="en-US" sz="1100" dirty="0">
              <a:solidFill>
                <a:schemeClr val="tx1"/>
              </a:solidFill>
            </a:endParaRPr>
          </a:p>
        </p:txBody>
      </p:sp>
      <p:sp>
        <p:nvSpPr>
          <p:cNvPr id="5" name="Content Placeholder 2">
            <a:extLst>
              <a:ext uri="{FF2B5EF4-FFF2-40B4-BE49-F238E27FC236}">
                <a16:creationId xmlns:a16="http://schemas.microsoft.com/office/drawing/2014/main" id="{C7CF591A-117C-4646-9F65-58AF666D46BA}"/>
              </a:ext>
            </a:extLst>
          </p:cNvPr>
          <p:cNvSpPr txBox="1">
            <a:spLocks/>
          </p:cNvSpPr>
          <p:nvPr/>
        </p:nvSpPr>
        <p:spPr>
          <a:xfrm>
            <a:off x="244675" y="3586704"/>
            <a:ext cx="7793373" cy="2512344"/>
          </a:xfrm>
          <a:prstGeom prst="rect">
            <a:avLst/>
          </a:prstGeom>
        </p:spPr>
        <p:txBody>
          <a:bodyPr/>
          <a:lst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a:lstStyle>
          <a:p>
            <a:r>
              <a:rPr lang="en-US" sz="2800" dirty="0">
                <a:solidFill>
                  <a:schemeClr val="tx1"/>
                </a:solidFill>
              </a:rPr>
              <a:t>William Follette</a:t>
            </a:r>
          </a:p>
          <a:p>
            <a:pPr lvl="1"/>
            <a:r>
              <a:rPr lang="en-US" sz="2400" dirty="0">
                <a:solidFill>
                  <a:schemeClr val="tx1"/>
                </a:solidFill>
              </a:rPr>
              <a:t>Receives book royalties from Springer for “A Guide to Functional Analytic Psychotherapy: Awareness, Courage, Love, and Behaviorism” – no compensation directly related to this presentation</a:t>
            </a:r>
          </a:p>
          <a:p>
            <a:endParaRPr lang="en-US" sz="1100" dirty="0">
              <a:solidFill>
                <a:schemeClr val="tx1"/>
              </a:solidFill>
            </a:endParaRPr>
          </a:p>
        </p:txBody>
      </p:sp>
      <p:pic>
        <p:nvPicPr>
          <p:cNvPr id="6" name="Picture 2" descr="https://contextualscience.org/files/Logo%20on%20transparent%20background.png">
            <a:extLst>
              <a:ext uri="{FF2B5EF4-FFF2-40B4-BE49-F238E27FC236}">
                <a16:creationId xmlns:a16="http://schemas.microsoft.com/office/drawing/2014/main" id="{B3A41738-0DE4-4A1F-A6A0-B1349FAE98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6446" y="4519747"/>
            <a:ext cx="3439234" cy="15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50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8DD4C-093D-47D9-8E5F-4559485F26FD}"/>
              </a:ext>
            </a:extLst>
          </p:cNvPr>
          <p:cNvSpPr>
            <a:spLocks noGrp="1"/>
          </p:cNvSpPr>
          <p:nvPr>
            <p:ph type="title"/>
          </p:nvPr>
        </p:nvSpPr>
        <p:spPr/>
        <p:txBody>
          <a:bodyPr/>
          <a:lstStyle/>
          <a:p>
            <a:r>
              <a:rPr lang="en-US" dirty="0">
                <a:solidFill>
                  <a:schemeClr val="tx1"/>
                </a:solidFill>
              </a:rPr>
              <a:t>A way forward: FAP and PBT</a:t>
            </a:r>
          </a:p>
        </p:txBody>
      </p:sp>
      <p:sp>
        <p:nvSpPr>
          <p:cNvPr id="3" name="Content Placeholder 2">
            <a:extLst>
              <a:ext uri="{FF2B5EF4-FFF2-40B4-BE49-F238E27FC236}">
                <a16:creationId xmlns:a16="http://schemas.microsoft.com/office/drawing/2014/main" id="{955B23DC-7807-47A0-A505-DFDC920A29C4}"/>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solidFill>
              </a:rPr>
              <a:t>FAP is well suited as a process-based therapy</a:t>
            </a:r>
          </a:p>
          <a:p>
            <a:pPr lvl="1">
              <a:buFont typeface="Arial" panose="020B0604020202020204" pitchFamily="34" charset="0"/>
              <a:buChar char="•"/>
            </a:pPr>
            <a:r>
              <a:rPr lang="en-US" sz="2600" dirty="0">
                <a:solidFill>
                  <a:schemeClr val="tx1"/>
                </a:solidFill>
              </a:rPr>
              <a:t>The non-orthogonality of repertoires</a:t>
            </a:r>
          </a:p>
          <a:p>
            <a:pPr lvl="1">
              <a:buFont typeface="Arial" panose="020B0604020202020204" pitchFamily="34" charset="0"/>
              <a:buChar char="•"/>
            </a:pPr>
            <a:r>
              <a:rPr lang="en-US" sz="2600" dirty="0">
                <a:solidFill>
                  <a:schemeClr val="tx1"/>
                </a:solidFill>
              </a:rPr>
              <a:t>Focus on contextual and longitudinal change of individuals</a:t>
            </a:r>
          </a:p>
          <a:p>
            <a:pPr lvl="1">
              <a:buFont typeface="Arial" panose="020B0604020202020204" pitchFamily="34" charset="0"/>
              <a:buChar char="•"/>
            </a:pPr>
            <a:r>
              <a:rPr lang="en-US" sz="2600" dirty="0">
                <a:solidFill>
                  <a:schemeClr val="tx1"/>
                </a:solidFill>
              </a:rPr>
              <a:t>The emergence of phenomenon at different levels of analysis (client/therapist </a:t>
            </a:r>
            <a:r>
              <a:rPr lang="en-US" sz="2600" dirty="0">
                <a:solidFill>
                  <a:schemeClr val="tx1"/>
                </a:solidFill>
                <a:sym typeface="Wingdings" panose="05000000000000000000" pitchFamily="2" charset="2"/>
              </a:rPr>
              <a:t> dyad)</a:t>
            </a:r>
            <a:endParaRPr lang="en-US" sz="2600" dirty="0">
              <a:solidFill>
                <a:schemeClr val="tx1"/>
              </a:solidFill>
            </a:endParaRPr>
          </a:p>
        </p:txBody>
      </p:sp>
      <p:sp>
        <p:nvSpPr>
          <p:cNvPr id="4" name="Content Placeholder 2">
            <a:extLst>
              <a:ext uri="{FF2B5EF4-FFF2-40B4-BE49-F238E27FC236}">
                <a16:creationId xmlns:a16="http://schemas.microsoft.com/office/drawing/2014/main" id="{E510D0B1-068C-4BBF-815B-936DC37A500A}"/>
              </a:ext>
            </a:extLst>
          </p:cNvPr>
          <p:cNvSpPr txBox="1">
            <a:spLocks/>
          </p:cNvSpPr>
          <p:nvPr/>
        </p:nvSpPr>
        <p:spPr>
          <a:xfrm>
            <a:off x="1097280" y="4199828"/>
            <a:ext cx="10058400" cy="1257389"/>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Arial" panose="020B0604020202020204" pitchFamily="34" charset="0"/>
              <a:buChar char="•"/>
            </a:pPr>
            <a:r>
              <a:rPr lang="en-US" sz="2800" dirty="0">
                <a:solidFill>
                  <a:schemeClr val="tx1"/>
                </a:solidFill>
              </a:rPr>
              <a:t>Experience Sampling Methods (ESM)</a:t>
            </a:r>
          </a:p>
          <a:p>
            <a:pPr>
              <a:buFont typeface="Arial" panose="020B0604020202020204" pitchFamily="34" charset="0"/>
              <a:buChar char="•"/>
            </a:pPr>
            <a:r>
              <a:rPr lang="en-US" sz="2800" dirty="0">
                <a:solidFill>
                  <a:schemeClr val="tx1"/>
                </a:solidFill>
              </a:rPr>
              <a:t>Network Analysis</a:t>
            </a:r>
          </a:p>
        </p:txBody>
      </p:sp>
    </p:spTree>
    <p:extLst>
      <p:ext uri="{BB962C8B-B14F-4D97-AF65-F5344CB8AC3E}">
        <p14:creationId xmlns:p14="http://schemas.microsoft.com/office/powerpoint/2010/main" val="42134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A screenshot of a cell phone&#10;&#10;Description automatically generated">
            <a:extLst>
              <a:ext uri="{FF2B5EF4-FFF2-40B4-BE49-F238E27FC236}">
                <a16:creationId xmlns:a16="http://schemas.microsoft.com/office/drawing/2014/main" id="{394C6130-F826-49CA-A191-D22C021B98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405" y="295195"/>
            <a:ext cx="8001189" cy="6267609"/>
          </a:xfrm>
          <a:prstGeom prst="rect">
            <a:avLst/>
          </a:prstGeom>
        </p:spPr>
      </p:pic>
    </p:spTree>
    <p:extLst>
      <p:ext uri="{BB962C8B-B14F-4D97-AF65-F5344CB8AC3E}">
        <p14:creationId xmlns:p14="http://schemas.microsoft.com/office/powerpoint/2010/main" val="2027089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0E8AB-FA49-47FD-80ED-5AEB9C71519D}"/>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D864710-F2F2-4A23-AB46-63E5778D6B8A}"/>
              </a:ext>
            </a:extLst>
          </p:cNvPr>
          <p:cNvSpPr>
            <a:spLocks noGrp="1"/>
          </p:cNvSpPr>
          <p:nvPr>
            <p:ph idx="1"/>
          </p:nvPr>
        </p:nvSpPr>
        <p:spPr/>
        <p:txBody>
          <a:bodyPr>
            <a:normAutofit/>
          </a:bodyPr>
          <a:lstStyle/>
          <a:p>
            <a:pPr lvl="1">
              <a:buFont typeface="Arial" panose="020B0604020202020204" pitchFamily="34" charset="0"/>
              <a:buChar char="•"/>
            </a:pPr>
            <a:r>
              <a:rPr lang="en-US" sz="2800" dirty="0"/>
              <a:t>Ongoing study (cross sectional, will include CFA of the FIAT-Q-SF, examine new FIAT measure with item changes)</a:t>
            </a:r>
          </a:p>
          <a:p>
            <a:pPr lvl="1">
              <a:buFont typeface="Arial" panose="020B0604020202020204" pitchFamily="34" charset="0"/>
              <a:buChar char="•"/>
            </a:pPr>
            <a:r>
              <a:rPr lang="en-US" sz="2800" dirty="0"/>
              <a:t>Ideas: Daily diary / EMA, group tx</a:t>
            </a:r>
          </a:p>
        </p:txBody>
      </p:sp>
    </p:spTree>
    <p:extLst>
      <p:ext uri="{BB962C8B-B14F-4D97-AF65-F5344CB8AC3E}">
        <p14:creationId xmlns:p14="http://schemas.microsoft.com/office/powerpoint/2010/main" val="1800059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37AA7-428A-49E3-BB5D-BBE6298931A3}"/>
              </a:ext>
            </a:extLst>
          </p:cNvPr>
          <p:cNvSpPr>
            <a:spLocks noGrp="1"/>
          </p:cNvSpPr>
          <p:nvPr>
            <p:ph type="ctrTitle"/>
          </p:nvPr>
        </p:nvSpPr>
        <p:spPr>
          <a:xfrm>
            <a:off x="1097280" y="3169920"/>
            <a:ext cx="3972560" cy="1155192"/>
          </a:xfrm>
        </p:spPr>
        <p:txBody>
          <a:bodyPr>
            <a:noAutofit/>
          </a:bodyPr>
          <a:lstStyle/>
          <a:p>
            <a:r>
              <a:rPr lang="en-US" sz="6600" dirty="0">
                <a:solidFill>
                  <a:schemeClr val="tx1"/>
                </a:solidFill>
              </a:rPr>
              <a:t>Thank You!</a:t>
            </a:r>
          </a:p>
        </p:txBody>
      </p:sp>
      <p:sp>
        <p:nvSpPr>
          <p:cNvPr id="3" name="Subtitle 2">
            <a:extLst>
              <a:ext uri="{FF2B5EF4-FFF2-40B4-BE49-F238E27FC236}">
                <a16:creationId xmlns:a16="http://schemas.microsoft.com/office/drawing/2014/main" id="{013650D0-129F-4CB8-A707-84A38597DEB4}"/>
              </a:ext>
            </a:extLst>
          </p:cNvPr>
          <p:cNvSpPr>
            <a:spLocks noGrp="1"/>
          </p:cNvSpPr>
          <p:nvPr>
            <p:ph type="subTitle" idx="1"/>
          </p:nvPr>
        </p:nvSpPr>
        <p:spPr>
          <a:xfrm>
            <a:off x="1097280" y="4519747"/>
            <a:ext cx="6383382" cy="1579301"/>
          </a:xfrm>
        </p:spPr>
        <p:txBody>
          <a:bodyPr>
            <a:normAutofit fontScale="92500" lnSpcReduction="20000"/>
          </a:bodyPr>
          <a:lstStyle/>
          <a:p>
            <a:r>
              <a:rPr lang="en-US" sz="2800" dirty="0">
                <a:solidFill>
                  <a:schemeClr val="tx1"/>
                </a:solidFill>
              </a:rPr>
              <a:t>Cory Stanton, M.S.</a:t>
            </a:r>
          </a:p>
          <a:p>
            <a:r>
              <a:rPr lang="en-US" sz="2800" dirty="0">
                <a:solidFill>
                  <a:schemeClr val="tx1"/>
                </a:solidFill>
              </a:rPr>
              <a:t>Doctoral Student, Clinical Psychology</a:t>
            </a:r>
          </a:p>
          <a:p>
            <a:r>
              <a:rPr lang="en-US" sz="2800" dirty="0">
                <a:solidFill>
                  <a:schemeClr val="tx1"/>
                </a:solidFill>
              </a:rPr>
              <a:t>corystanton@Nevada.unr.edu</a:t>
            </a:r>
          </a:p>
        </p:txBody>
      </p:sp>
      <p:pic>
        <p:nvPicPr>
          <p:cNvPr id="4" name="Picture 2" descr="https://contextualscience.org/files/Logo%20on%20transparent%20background.png">
            <a:extLst>
              <a:ext uri="{FF2B5EF4-FFF2-40B4-BE49-F238E27FC236}">
                <a16:creationId xmlns:a16="http://schemas.microsoft.com/office/drawing/2014/main" id="{F9F62147-AAB5-4933-AA5E-B2C61D339F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16446" y="4519747"/>
            <a:ext cx="3439234" cy="1579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236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630E6-4153-49B1-92C8-BFD37E35E92F}"/>
              </a:ext>
            </a:extLst>
          </p:cNvPr>
          <p:cNvSpPr>
            <a:spLocks noGrp="1"/>
          </p:cNvSpPr>
          <p:nvPr>
            <p:ph type="title"/>
          </p:nvPr>
        </p:nvSpPr>
        <p:spPr/>
        <p:txBody>
          <a:bodyPr/>
          <a:lstStyle/>
          <a:p>
            <a:r>
              <a:rPr lang="en-US" dirty="0">
                <a:solidFill>
                  <a:schemeClr val="tx1"/>
                </a:solidFill>
              </a:rPr>
              <a:t>Agenda</a:t>
            </a:r>
          </a:p>
        </p:txBody>
      </p:sp>
      <p:sp>
        <p:nvSpPr>
          <p:cNvPr id="3" name="Content Placeholder 2">
            <a:extLst>
              <a:ext uri="{FF2B5EF4-FFF2-40B4-BE49-F238E27FC236}">
                <a16:creationId xmlns:a16="http://schemas.microsoft.com/office/drawing/2014/main" id="{2F0FDBB0-131A-4084-ADAA-45F466A34EF4}"/>
              </a:ext>
            </a:extLst>
          </p:cNvPr>
          <p:cNvSpPr>
            <a:spLocks noGrp="1"/>
          </p:cNvSpPr>
          <p:nvPr>
            <p:ph idx="1"/>
          </p:nvPr>
        </p:nvSpPr>
        <p:spPr>
          <a:xfrm>
            <a:off x="1097280" y="1845734"/>
            <a:ext cx="10058400" cy="4285099"/>
          </a:xfrm>
        </p:spPr>
        <p:txBody>
          <a:bodyPr>
            <a:normAutofit/>
          </a:bodyPr>
          <a:lstStyle/>
          <a:p>
            <a:pPr>
              <a:buFont typeface="Arial" panose="020B0604020202020204" pitchFamily="34" charset="0"/>
              <a:buChar char="•"/>
            </a:pPr>
            <a:r>
              <a:rPr lang="en-US" sz="2800" dirty="0">
                <a:solidFill>
                  <a:schemeClr val="tx1"/>
                </a:solidFill>
              </a:rPr>
              <a:t>The unit of analysis in FAP and attempts to conceptualize processes of change</a:t>
            </a:r>
          </a:p>
          <a:p>
            <a:pPr>
              <a:buFont typeface="Arial" panose="020B0604020202020204" pitchFamily="34" charset="0"/>
              <a:buChar char="•"/>
            </a:pPr>
            <a:r>
              <a:rPr lang="en-US" sz="2800" dirty="0">
                <a:solidFill>
                  <a:schemeClr val="tx1"/>
                </a:solidFill>
              </a:rPr>
              <a:t>The FIAT system and the FIAT-Q-SF</a:t>
            </a:r>
          </a:p>
          <a:p>
            <a:pPr>
              <a:buFont typeface="Arial" panose="020B0604020202020204" pitchFamily="34" charset="0"/>
              <a:buChar char="•"/>
            </a:pPr>
            <a:r>
              <a:rPr lang="en-US" sz="2800" dirty="0">
                <a:solidFill>
                  <a:schemeClr val="tx1"/>
                </a:solidFill>
              </a:rPr>
              <a:t>Brief presentation of data</a:t>
            </a:r>
          </a:p>
          <a:p>
            <a:pPr>
              <a:buFont typeface="Arial" panose="020B0604020202020204" pitchFamily="34" charset="0"/>
              <a:buChar char="•"/>
            </a:pPr>
            <a:r>
              <a:rPr lang="en-US" sz="2800" dirty="0">
                <a:solidFill>
                  <a:schemeClr val="tx1"/>
                </a:solidFill>
              </a:rPr>
              <a:t>Understanding findings from a process-based therapy (PBT) perspective</a:t>
            </a:r>
          </a:p>
          <a:p>
            <a:pPr marL="0" indent="0">
              <a:buNone/>
            </a:pPr>
            <a:endParaRPr lang="en-US" sz="2800" dirty="0">
              <a:solidFill>
                <a:schemeClr val="tx1"/>
              </a:solidFill>
            </a:endParaRPr>
          </a:p>
        </p:txBody>
      </p:sp>
    </p:spTree>
    <p:extLst>
      <p:ext uri="{BB962C8B-B14F-4D97-AF65-F5344CB8AC3E}">
        <p14:creationId xmlns:p14="http://schemas.microsoft.com/office/powerpoint/2010/main" val="760014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F17A8-9B81-4E9D-8509-CA81C0F88225}"/>
              </a:ext>
            </a:extLst>
          </p:cNvPr>
          <p:cNvSpPr>
            <a:spLocks noGrp="1"/>
          </p:cNvSpPr>
          <p:nvPr>
            <p:ph type="title"/>
          </p:nvPr>
        </p:nvSpPr>
        <p:spPr/>
        <p:txBody>
          <a:bodyPr/>
          <a:lstStyle/>
          <a:p>
            <a:r>
              <a:rPr lang="en-US" dirty="0">
                <a:solidFill>
                  <a:schemeClr val="tx1"/>
                </a:solidFill>
              </a:rPr>
              <a:t>The unit of analysis in FAP</a:t>
            </a:r>
          </a:p>
        </p:txBody>
      </p:sp>
      <p:sp>
        <p:nvSpPr>
          <p:cNvPr id="3" name="Content Placeholder 2">
            <a:extLst>
              <a:ext uri="{FF2B5EF4-FFF2-40B4-BE49-F238E27FC236}">
                <a16:creationId xmlns:a16="http://schemas.microsoft.com/office/drawing/2014/main" id="{2CD8D482-D922-401F-A1E0-AEBAEA94D1A8}"/>
              </a:ext>
            </a:extLst>
          </p:cNvPr>
          <p:cNvSpPr>
            <a:spLocks noGrp="1"/>
          </p:cNvSpPr>
          <p:nvPr>
            <p:ph idx="1"/>
          </p:nvPr>
        </p:nvSpPr>
        <p:spPr/>
        <p:txBody>
          <a:bodyPr>
            <a:normAutofit/>
          </a:bodyPr>
          <a:lstStyle/>
          <a:p>
            <a:pPr>
              <a:lnSpc>
                <a:spcPct val="100000"/>
              </a:lnSpc>
              <a:buFont typeface="Arial" panose="020B0604020202020204" pitchFamily="34" charset="0"/>
              <a:buChar char="•"/>
            </a:pPr>
            <a:r>
              <a:rPr lang="en-US" sz="2800" dirty="0">
                <a:solidFill>
                  <a:schemeClr val="tx1"/>
                </a:solidFill>
              </a:rPr>
              <a:t>Functional Analytic Psychotherapy </a:t>
            </a:r>
            <a:r>
              <a:rPr lang="en-US" sz="1600" dirty="0">
                <a:solidFill>
                  <a:schemeClr val="tx1"/>
                </a:solidFill>
              </a:rPr>
              <a:t>(FAP; Kohlenberg &amp; Tsai, 1991; Tsai, Kohlenberg, Kanter, Kohlenberg, Follette, &amp; Callaghan, 2008)</a:t>
            </a:r>
          </a:p>
          <a:p>
            <a:pPr>
              <a:lnSpc>
                <a:spcPct val="100000"/>
              </a:lnSpc>
              <a:buFont typeface="Arial" panose="020B0604020202020204" pitchFamily="34" charset="0"/>
              <a:buChar char="•"/>
            </a:pPr>
            <a:r>
              <a:rPr lang="en-US" sz="2800" dirty="0">
                <a:solidFill>
                  <a:schemeClr val="tx1"/>
                </a:solidFill>
                <a:ea typeface="Proxima Nova"/>
                <a:cs typeface="Proxima Nova"/>
                <a:sym typeface="Proxima Nova"/>
              </a:rPr>
              <a:t>A</a:t>
            </a:r>
            <a:r>
              <a:rPr lang="en" sz="2800" dirty="0">
                <a:solidFill>
                  <a:schemeClr val="tx1"/>
                </a:solidFill>
                <a:ea typeface="Proxima Nova"/>
                <a:cs typeface="Proxima Nova"/>
                <a:sym typeface="Proxima Nova"/>
              </a:rPr>
              <a:t> </a:t>
            </a:r>
            <a:r>
              <a:rPr lang="en-US" sz="2800" dirty="0">
                <a:solidFill>
                  <a:schemeClr val="tx1"/>
                </a:solidFill>
                <a:ea typeface="Proxima Nova"/>
                <a:cs typeface="Proxima Nova"/>
                <a:sym typeface="Proxima Nova"/>
              </a:rPr>
              <a:t>contextual</a:t>
            </a:r>
            <a:r>
              <a:rPr lang="en" sz="2800" dirty="0">
                <a:solidFill>
                  <a:schemeClr val="tx1"/>
                </a:solidFill>
                <a:ea typeface="Proxima Nova"/>
                <a:cs typeface="Proxima Nova"/>
                <a:sym typeface="Proxima Nova"/>
              </a:rPr>
              <a:t> behavioral approach to psychotherapy focused on contingent responding in the context of an intimate therapeutic relationship </a:t>
            </a:r>
            <a:r>
              <a:rPr lang="en" sz="1600" dirty="0">
                <a:solidFill>
                  <a:schemeClr val="tx1"/>
                </a:solidFill>
                <a:ea typeface="Proxima Nova"/>
                <a:cs typeface="Proxima Nova"/>
                <a:sym typeface="Proxima Nova"/>
              </a:rPr>
              <a:t>(Follette, Callaghan, &amp; Naugle, 1996)</a:t>
            </a:r>
          </a:p>
          <a:p>
            <a:pPr>
              <a:lnSpc>
                <a:spcPct val="100000"/>
              </a:lnSpc>
              <a:buFont typeface="Arial" panose="020B0604020202020204" pitchFamily="34" charset="0"/>
              <a:buChar char="•"/>
            </a:pPr>
            <a:r>
              <a:rPr lang="en" sz="2800" dirty="0">
                <a:solidFill>
                  <a:schemeClr val="tx1"/>
                </a:solidFill>
                <a:ea typeface="Proxima Nova"/>
                <a:cs typeface="Proxima Nova"/>
                <a:sym typeface="Proxima Nova"/>
              </a:rPr>
              <a:t>In particular, there is promising evidence for the use of reinforcement of </a:t>
            </a:r>
            <a:r>
              <a:rPr lang="en-US" sz="2800" dirty="0">
                <a:solidFill>
                  <a:schemeClr val="tx1"/>
                </a:solidFill>
                <a:ea typeface="Proxima Nova"/>
                <a:cs typeface="Proxima Nova"/>
                <a:sym typeface="Proxima Nova"/>
              </a:rPr>
              <a:t>behavioral improvements </a:t>
            </a:r>
            <a:r>
              <a:rPr lang="en-US" sz="1600" dirty="0">
                <a:solidFill>
                  <a:schemeClr val="tx1"/>
                </a:solidFill>
                <a:ea typeface="Proxima Nova"/>
                <a:cs typeface="Proxima Nova"/>
                <a:sym typeface="Proxima Nova"/>
              </a:rPr>
              <a:t>(Singh &amp; O’Brien, 2018)</a:t>
            </a:r>
            <a:endParaRPr lang="en" sz="1600" dirty="0">
              <a:solidFill>
                <a:schemeClr val="tx1"/>
              </a:solidFill>
              <a:ea typeface="Proxima Nova"/>
              <a:cs typeface="Proxima Nova"/>
              <a:sym typeface="Proxima Nova"/>
            </a:endParaRPr>
          </a:p>
          <a:p>
            <a:pPr>
              <a:lnSpc>
                <a:spcPct val="100000"/>
              </a:lnSpc>
              <a:buFont typeface="Arial" panose="020B0604020202020204" pitchFamily="34" charset="0"/>
              <a:buChar char="•"/>
            </a:pPr>
            <a:endParaRPr lang="en-US" sz="2600" dirty="0">
              <a:solidFill>
                <a:schemeClr val="tx1"/>
              </a:solidFill>
            </a:endParaRPr>
          </a:p>
        </p:txBody>
      </p:sp>
    </p:spTree>
    <p:extLst>
      <p:ext uri="{BB962C8B-B14F-4D97-AF65-F5344CB8AC3E}">
        <p14:creationId xmlns:p14="http://schemas.microsoft.com/office/powerpoint/2010/main" val="54531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EF837-DEA7-4E2F-AB34-2D2E0471FCFF}"/>
              </a:ext>
            </a:extLst>
          </p:cNvPr>
          <p:cNvSpPr>
            <a:spLocks noGrp="1"/>
          </p:cNvSpPr>
          <p:nvPr>
            <p:ph type="title"/>
          </p:nvPr>
        </p:nvSpPr>
        <p:spPr/>
        <p:txBody>
          <a:bodyPr/>
          <a:lstStyle/>
          <a:p>
            <a:r>
              <a:rPr lang="en-US" dirty="0">
                <a:solidFill>
                  <a:schemeClr val="tx1"/>
                </a:solidFill>
              </a:rPr>
              <a:t>The unit of analysis in FAP</a:t>
            </a:r>
            <a:endParaRPr lang="en-US" dirty="0"/>
          </a:p>
        </p:txBody>
      </p:sp>
      <p:sp>
        <p:nvSpPr>
          <p:cNvPr id="4" name="TextBox 3">
            <a:extLst>
              <a:ext uri="{FF2B5EF4-FFF2-40B4-BE49-F238E27FC236}">
                <a16:creationId xmlns:a16="http://schemas.microsoft.com/office/drawing/2014/main" id="{B1BB7B41-800A-4657-B19A-ADF988DF545B}"/>
              </a:ext>
            </a:extLst>
          </p:cNvPr>
          <p:cNvSpPr txBox="1"/>
          <p:nvPr/>
        </p:nvSpPr>
        <p:spPr>
          <a:xfrm>
            <a:off x="1097280" y="1940559"/>
            <a:ext cx="8077200" cy="3539430"/>
          </a:xfrm>
          <a:prstGeom prst="rect">
            <a:avLst/>
          </a:prstGeom>
          <a:noFill/>
        </p:spPr>
        <p:txBody>
          <a:bodyPr wrap="square" rtlCol="0">
            <a:spAutoFit/>
          </a:bodyPr>
          <a:lstStyle/>
          <a:p>
            <a:pPr>
              <a:buClr>
                <a:schemeClr val="accent1"/>
              </a:buClr>
            </a:pPr>
            <a:r>
              <a:rPr lang="en-US" sz="2800" dirty="0"/>
              <a:t>There’s a lot to care about:</a:t>
            </a:r>
          </a:p>
          <a:p>
            <a:pPr marL="914400" lvl="1" indent="-457200">
              <a:buClr>
                <a:schemeClr val="accent1"/>
              </a:buClr>
              <a:buFont typeface="Arial" panose="020B0604020202020204" pitchFamily="34" charset="0"/>
              <a:buChar char="•"/>
            </a:pPr>
            <a:r>
              <a:rPr lang="en-US" sz="2800" dirty="0"/>
              <a:t>Client</a:t>
            </a:r>
          </a:p>
          <a:p>
            <a:pPr marL="914400" lvl="1" indent="-457200">
              <a:buClr>
                <a:schemeClr val="accent1"/>
              </a:buClr>
              <a:buFont typeface="Arial" panose="020B0604020202020204" pitchFamily="34" charset="0"/>
              <a:buChar char="•"/>
            </a:pPr>
            <a:r>
              <a:rPr lang="en-US" sz="2800" dirty="0"/>
              <a:t>Therapist</a:t>
            </a:r>
          </a:p>
          <a:p>
            <a:pPr marL="1371600" lvl="2" indent="-457200">
              <a:buClr>
                <a:schemeClr val="accent1"/>
              </a:buClr>
              <a:buFont typeface="Arial" panose="020B0604020202020204" pitchFamily="34" charset="0"/>
              <a:buChar char="•"/>
            </a:pPr>
            <a:r>
              <a:rPr lang="en-US" sz="2800" dirty="0"/>
              <a:t>Dyad</a:t>
            </a:r>
          </a:p>
          <a:p>
            <a:pPr marL="914400" lvl="1" indent="-457200">
              <a:buClr>
                <a:schemeClr val="accent1"/>
              </a:buClr>
              <a:buFont typeface="Arial" panose="020B0604020202020204" pitchFamily="34" charset="0"/>
              <a:buChar char="•"/>
            </a:pPr>
            <a:r>
              <a:rPr lang="en-US" sz="2800" dirty="0"/>
              <a:t>Proximal verbal community</a:t>
            </a:r>
          </a:p>
          <a:p>
            <a:pPr marL="914400" lvl="1" indent="-457200">
              <a:buClr>
                <a:schemeClr val="accent1"/>
              </a:buClr>
              <a:buFont typeface="Arial" panose="020B0604020202020204" pitchFamily="34" charset="0"/>
              <a:buChar char="•"/>
            </a:pPr>
            <a:r>
              <a:rPr lang="en-US" sz="2800" dirty="0"/>
              <a:t>Extended social / cultural community</a:t>
            </a:r>
          </a:p>
          <a:p>
            <a:pPr marL="914400" lvl="1" indent="-457200">
              <a:buClr>
                <a:schemeClr val="accent1"/>
              </a:buClr>
              <a:buFont typeface="Arial" panose="020B0604020202020204" pitchFamily="34" charset="0"/>
              <a:buChar char="•"/>
            </a:pPr>
            <a:endParaRPr lang="en-US" sz="2800" dirty="0"/>
          </a:p>
          <a:p>
            <a:pPr marL="914400" lvl="1" indent="-457200">
              <a:buClr>
                <a:schemeClr val="accent1"/>
              </a:buClr>
              <a:buFont typeface="Arial" panose="020B0604020202020204" pitchFamily="34" charset="0"/>
              <a:buChar char="•"/>
            </a:pPr>
            <a:r>
              <a:rPr lang="en-US" sz="2800" dirty="0"/>
              <a:t>What’s the best way to organize theory?</a:t>
            </a:r>
          </a:p>
        </p:txBody>
      </p:sp>
    </p:spTree>
    <p:extLst>
      <p:ext uri="{BB962C8B-B14F-4D97-AF65-F5344CB8AC3E}">
        <p14:creationId xmlns:p14="http://schemas.microsoft.com/office/powerpoint/2010/main" val="18477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fade">
                                      <p:cBhvr>
                                        <p:cTn id="3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765332-8A3D-4618-BCC2-CAE431F3BFAE}"/>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solidFill>
              </a:rPr>
              <a:t>Purely idiographic </a:t>
            </a:r>
            <a:r>
              <a:rPr lang="en-US" sz="2800" i="1" dirty="0">
                <a:solidFill>
                  <a:schemeClr val="tx1"/>
                </a:solidFill>
              </a:rPr>
              <a:t>a la </a:t>
            </a:r>
            <a:r>
              <a:rPr lang="en-US" sz="2800" dirty="0">
                <a:solidFill>
                  <a:schemeClr val="tx1"/>
                </a:solidFill>
              </a:rPr>
              <a:t>traditional behavior analysis</a:t>
            </a:r>
          </a:p>
          <a:p>
            <a:pPr>
              <a:buFont typeface="Arial" panose="020B0604020202020204" pitchFamily="34" charset="0"/>
              <a:buChar char="•"/>
            </a:pPr>
            <a:r>
              <a:rPr lang="en-US" sz="2800" dirty="0">
                <a:solidFill>
                  <a:schemeClr val="tx1"/>
                </a:solidFill>
              </a:rPr>
              <a:t>Awareness, Courage, and Love </a:t>
            </a:r>
            <a:r>
              <a:rPr lang="en-US" sz="1600" dirty="0">
                <a:solidFill>
                  <a:schemeClr val="tx1"/>
                </a:solidFill>
              </a:rPr>
              <a:t>(Maitland, Kanter, Manbeck, &amp; Kuczynski, 2017)</a:t>
            </a:r>
            <a:endParaRPr lang="en-US" sz="2800" dirty="0">
              <a:solidFill>
                <a:schemeClr val="tx1"/>
              </a:solidFill>
            </a:endParaRPr>
          </a:p>
          <a:p>
            <a:pPr>
              <a:buFont typeface="Arial" panose="020B0604020202020204" pitchFamily="34" charset="0"/>
              <a:buChar char="•"/>
            </a:pPr>
            <a:r>
              <a:rPr lang="en-US" sz="2800" dirty="0">
                <a:solidFill>
                  <a:schemeClr val="tx1"/>
                </a:solidFill>
              </a:rPr>
              <a:t>The Functional Idiographic Assessment Template System </a:t>
            </a:r>
            <a:r>
              <a:rPr lang="en-US" sz="1600" dirty="0">
                <a:solidFill>
                  <a:schemeClr val="tx1"/>
                </a:solidFill>
              </a:rPr>
              <a:t>(Callaghan, 2006)</a:t>
            </a:r>
            <a:endParaRPr lang="en-US" sz="2800" dirty="0">
              <a:solidFill>
                <a:schemeClr val="tx1"/>
              </a:solidFill>
            </a:endParaRPr>
          </a:p>
        </p:txBody>
      </p:sp>
      <p:sp>
        <p:nvSpPr>
          <p:cNvPr id="4" name="Title 1">
            <a:extLst>
              <a:ext uri="{FF2B5EF4-FFF2-40B4-BE49-F238E27FC236}">
                <a16:creationId xmlns:a16="http://schemas.microsoft.com/office/drawing/2014/main" id="{4AF8052D-EE20-4658-AC5E-43CBEE7003E7}"/>
              </a:ext>
            </a:extLst>
          </p:cNvPr>
          <p:cNvSpPr>
            <a:spLocks noGrp="1"/>
          </p:cNvSpPr>
          <p:nvPr>
            <p:ph type="title"/>
          </p:nvPr>
        </p:nvSpPr>
        <p:spPr>
          <a:xfrm>
            <a:off x="1096963" y="287338"/>
            <a:ext cx="10058400" cy="1449387"/>
          </a:xfrm>
        </p:spPr>
        <p:txBody>
          <a:bodyPr/>
          <a:lstStyle/>
          <a:p>
            <a:r>
              <a:rPr lang="en-US" dirty="0">
                <a:solidFill>
                  <a:schemeClr val="tx1"/>
                </a:solidFill>
              </a:rPr>
              <a:t>The unit of analysis in FAP</a:t>
            </a:r>
            <a:endParaRPr lang="en-US" dirty="0"/>
          </a:p>
        </p:txBody>
      </p:sp>
    </p:spTree>
    <p:extLst>
      <p:ext uri="{BB962C8B-B14F-4D97-AF65-F5344CB8AC3E}">
        <p14:creationId xmlns:p14="http://schemas.microsoft.com/office/powerpoint/2010/main" val="276153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BF1A-EFC3-466A-B662-85032C71D176}"/>
              </a:ext>
            </a:extLst>
          </p:cNvPr>
          <p:cNvSpPr>
            <a:spLocks noGrp="1"/>
          </p:cNvSpPr>
          <p:nvPr>
            <p:ph type="title"/>
          </p:nvPr>
        </p:nvSpPr>
        <p:spPr>
          <a:xfrm>
            <a:off x="1097280" y="467360"/>
            <a:ext cx="10058400" cy="1270000"/>
          </a:xfrm>
        </p:spPr>
        <p:txBody>
          <a:bodyPr/>
          <a:lstStyle/>
          <a:p>
            <a:r>
              <a:rPr lang="en-US" dirty="0">
                <a:solidFill>
                  <a:schemeClr val="tx1"/>
                </a:solidFill>
              </a:rPr>
              <a:t>The FIAT System (Callaghan, 2006)</a:t>
            </a:r>
          </a:p>
        </p:txBody>
      </p:sp>
      <p:sp>
        <p:nvSpPr>
          <p:cNvPr id="3" name="Content Placeholder 2">
            <a:extLst>
              <a:ext uri="{FF2B5EF4-FFF2-40B4-BE49-F238E27FC236}">
                <a16:creationId xmlns:a16="http://schemas.microsoft.com/office/drawing/2014/main" id="{79652736-9837-4D07-95B7-4DEFB46C4AB4}"/>
              </a:ext>
            </a:extLst>
          </p:cNvPr>
          <p:cNvSpPr>
            <a:spLocks noGrp="1"/>
          </p:cNvSpPr>
          <p:nvPr>
            <p:ph idx="1"/>
          </p:nvPr>
        </p:nvSpPr>
        <p:spPr/>
        <p:txBody>
          <a:bodyPr>
            <a:normAutofit/>
          </a:bodyPr>
          <a:lstStyle/>
          <a:p>
            <a:pPr>
              <a:buFont typeface="Arial" panose="020B0604020202020204" pitchFamily="34" charset="0"/>
              <a:buChar char="•"/>
            </a:pPr>
            <a:r>
              <a:rPr lang="en-US" sz="2800" dirty="0"/>
              <a:t>Assertiveness</a:t>
            </a:r>
          </a:p>
          <a:p>
            <a:pPr>
              <a:buFont typeface="Arial" panose="020B0604020202020204" pitchFamily="34" charset="0"/>
              <a:buChar char="•"/>
            </a:pPr>
            <a:r>
              <a:rPr lang="en-US" sz="2800" dirty="0"/>
              <a:t>Bidirectional communication</a:t>
            </a:r>
          </a:p>
          <a:p>
            <a:pPr>
              <a:buFont typeface="Arial" panose="020B0604020202020204" pitchFamily="34" charset="0"/>
              <a:buChar char="•"/>
            </a:pPr>
            <a:r>
              <a:rPr lang="en-US" sz="2800" dirty="0"/>
              <a:t>Conflict resolution</a:t>
            </a:r>
          </a:p>
          <a:p>
            <a:pPr>
              <a:buFont typeface="Arial" panose="020B0604020202020204" pitchFamily="34" charset="0"/>
              <a:buChar char="•"/>
            </a:pPr>
            <a:r>
              <a:rPr lang="en-US" sz="2800" dirty="0"/>
              <a:t>Disclosures</a:t>
            </a:r>
          </a:p>
          <a:p>
            <a:pPr>
              <a:buFont typeface="Arial" panose="020B0604020202020204" pitchFamily="34" charset="0"/>
              <a:buChar char="•"/>
            </a:pPr>
            <a:r>
              <a:rPr lang="en-US" sz="2800" dirty="0"/>
              <a:t>Emotional expression</a:t>
            </a:r>
          </a:p>
        </p:txBody>
      </p:sp>
    </p:spTree>
    <p:extLst>
      <p:ext uri="{BB962C8B-B14F-4D97-AF65-F5344CB8AC3E}">
        <p14:creationId xmlns:p14="http://schemas.microsoft.com/office/powerpoint/2010/main" val="1899096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764572-1F66-4668-AA90-7E1FF647BF03}"/>
              </a:ext>
            </a:extLst>
          </p:cNvPr>
          <p:cNvSpPr>
            <a:spLocks noGrp="1"/>
          </p:cNvSpPr>
          <p:nvPr>
            <p:ph idx="1"/>
          </p:nvPr>
        </p:nvSpPr>
        <p:spPr/>
        <p:txBody>
          <a:bodyPr>
            <a:normAutofit/>
          </a:bodyPr>
          <a:lstStyle/>
          <a:p>
            <a:pPr>
              <a:buFont typeface="Arial" panose="020B0604020202020204" pitchFamily="34" charset="0"/>
              <a:buChar char="•"/>
            </a:pPr>
            <a:r>
              <a:rPr lang="en-US" sz="3200" dirty="0">
                <a:solidFill>
                  <a:schemeClr val="tx1"/>
                </a:solidFill>
              </a:rPr>
              <a:t>FIAT-Q-SF</a:t>
            </a:r>
          </a:p>
          <a:p>
            <a:pPr lvl="1">
              <a:buFont typeface="Arial" panose="020B0604020202020204" pitchFamily="34" charset="0"/>
              <a:buChar char="•"/>
            </a:pPr>
            <a:r>
              <a:rPr lang="en-US" sz="2800" dirty="0">
                <a:solidFill>
                  <a:schemeClr val="tx1"/>
                </a:solidFill>
              </a:rPr>
              <a:t>32 items from the FIAT-Q</a:t>
            </a:r>
          </a:p>
          <a:p>
            <a:pPr lvl="1">
              <a:buFont typeface="Arial" panose="020B0604020202020204" pitchFamily="34" charset="0"/>
              <a:buChar char="•"/>
            </a:pPr>
            <a:r>
              <a:rPr lang="en-US" sz="2800" dirty="0">
                <a:solidFill>
                  <a:schemeClr val="tx1"/>
                </a:solidFill>
              </a:rPr>
              <a:t>Potential use as a process measure to represent gains in interpersonal repertoires</a:t>
            </a:r>
          </a:p>
          <a:p>
            <a:pPr>
              <a:buFont typeface="Arial" panose="020B0604020202020204" pitchFamily="34" charset="0"/>
              <a:buChar char="•"/>
            </a:pPr>
            <a:r>
              <a:rPr lang="en-US" sz="3200" dirty="0">
                <a:solidFill>
                  <a:schemeClr val="tx1"/>
                </a:solidFill>
              </a:rPr>
              <a:t>But…</a:t>
            </a:r>
          </a:p>
          <a:p>
            <a:pPr lvl="1">
              <a:buFont typeface="Arial" panose="020B0604020202020204" pitchFamily="34" charset="0"/>
              <a:buChar char="•"/>
            </a:pPr>
            <a:r>
              <a:rPr lang="en-US" sz="2800" dirty="0">
                <a:solidFill>
                  <a:schemeClr val="tx1"/>
                </a:solidFill>
              </a:rPr>
              <a:t>Only one published study (the original) examining its psychometrics in depth, and with some things to consider</a:t>
            </a:r>
          </a:p>
        </p:txBody>
      </p:sp>
      <p:sp>
        <p:nvSpPr>
          <p:cNvPr id="4" name="Title 1">
            <a:extLst>
              <a:ext uri="{FF2B5EF4-FFF2-40B4-BE49-F238E27FC236}">
                <a16:creationId xmlns:a16="http://schemas.microsoft.com/office/drawing/2014/main" id="{A7F0C99A-9A99-4E4F-B4F4-07D75F6F2F84}"/>
              </a:ext>
            </a:extLst>
          </p:cNvPr>
          <p:cNvSpPr>
            <a:spLocks noGrp="1"/>
          </p:cNvSpPr>
          <p:nvPr>
            <p:ph type="title"/>
          </p:nvPr>
        </p:nvSpPr>
        <p:spPr>
          <a:xfrm>
            <a:off x="1096963" y="287338"/>
            <a:ext cx="10058400" cy="1449387"/>
          </a:xfrm>
        </p:spPr>
        <p:txBody>
          <a:bodyPr/>
          <a:lstStyle/>
          <a:p>
            <a:r>
              <a:rPr lang="en-US" dirty="0">
                <a:solidFill>
                  <a:schemeClr val="tx1"/>
                </a:solidFill>
              </a:rPr>
              <a:t>The FIAT System (Darrow, Callaghan, Bonow, &amp; Follette, 2014)</a:t>
            </a:r>
          </a:p>
        </p:txBody>
      </p:sp>
    </p:spTree>
    <p:extLst>
      <p:ext uri="{BB962C8B-B14F-4D97-AF65-F5344CB8AC3E}">
        <p14:creationId xmlns:p14="http://schemas.microsoft.com/office/powerpoint/2010/main" val="1075483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B44A-AEBA-40C9-8623-972FEF8081DA}"/>
              </a:ext>
            </a:extLst>
          </p:cNvPr>
          <p:cNvSpPr>
            <a:spLocks noGrp="1"/>
          </p:cNvSpPr>
          <p:nvPr>
            <p:ph type="title"/>
          </p:nvPr>
        </p:nvSpPr>
        <p:spPr/>
        <p:txBody>
          <a:bodyPr/>
          <a:lstStyle/>
          <a:p>
            <a:r>
              <a:rPr lang="en-US" dirty="0">
                <a:solidFill>
                  <a:schemeClr val="tx1"/>
                </a:solidFill>
              </a:rPr>
              <a:t>The Present Study</a:t>
            </a:r>
          </a:p>
        </p:txBody>
      </p:sp>
      <p:sp>
        <p:nvSpPr>
          <p:cNvPr id="3" name="Content Placeholder 2">
            <a:extLst>
              <a:ext uri="{FF2B5EF4-FFF2-40B4-BE49-F238E27FC236}">
                <a16:creationId xmlns:a16="http://schemas.microsoft.com/office/drawing/2014/main" id="{9BB3E931-F56E-4249-9A46-45DA76564364}"/>
              </a:ext>
            </a:extLst>
          </p:cNvPr>
          <p:cNvSpPr>
            <a:spLocks noGrp="1"/>
          </p:cNvSpPr>
          <p:nvPr>
            <p:ph idx="1"/>
          </p:nvPr>
        </p:nvSpPr>
        <p:spPr/>
        <p:txBody>
          <a:bodyPr>
            <a:normAutofit/>
          </a:bodyPr>
          <a:lstStyle/>
          <a:p>
            <a:pPr>
              <a:buFont typeface="Arial" panose="020B0604020202020204" pitchFamily="34" charset="0"/>
              <a:buChar char="•"/>
            </a:pPr>
            <a:r>
              <a:rPr lang="en-US" sz="2800" dirty="0">
                <a:solidFill>
                  <a:schemeClr val="tx1"/>
                </a:solidFill>
              </a:rPr>
              <a:t>“…the current results must be reproduced in a test-retest sample with less participant attrition before a strong conclusion can be drawn” </a:t>
            </a:r>
            <a:r>
              <a:rPr lang="en-US" sz="1600" dirty="0">
                <a:solidFill>
                  <a:schemeClr val="tx1"/>
                </a:solidFill>
              </a:rPr>
              <a:t>(Darrow, Bonow, Callaghan, &amp; Follette, 2014, pp. 13)</a:t>
            </a:r>
          </a:p>
          <a:p>
            <a:pPr marL="0" indent="0">
              <a:buNone/>
            </a:pPr>
            <a:endParaRPr lang="en-US" sz="2800" dirty="0">
              <a:solidFill>
                <a:schemeClr val="tx1"/>
              </a:solidFill>
            </a:endParaRPr>
          </a:p>
          <a:p>
            <a:pPr marL="0" indent="0">
              <a:buNone/>
            </a:pPr>
            <a:endParaRPr lang="en-US" sz="2800" dirty="0">
              <a:solidFill>
                <a:schemeClr val="tx1"/>
              </a:solidFill>
            </a:endParaRPr>
          </a:p>
        </p:txBody>
      </p:sp>
    </p:spTree>
    <p:extLst>
      <p:ext uri="{BB962C8B-B14F-4D97-AF65-F5344CB8AC3E}">
        <p14:creationId xmlns:p14="http://schemas.microsoft.com/office/powerpoint/2010/main" val="254711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7304</TotalTime>
  <Words>1288</Words>
  <Application>Microsoft Office PowerPoint</Application>
  <PresentationFormat>Widescreen</PresentationFormat>
  <Paragraphs>166</Paragraphs>
  <Slides>23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AdvOT596495f2</vt:lpstr>
      <vt:lpstr>Arial</vt:lpstr>
      <vt:lpstr>Calibri</vt:lpstr>
      <vt:lpstr>Calibri Light</vt:lpstr>
      <vt:lpstr>Retrospect</vt:lpstr>
      <vt:lpstr>New data &amp; new questions: Examining the FIAT-Q-SF and understanding FAP assessment in a process-based era</vt:lpstr>
      <vt:lpstr>PowerPoint Presentation</vt:lpstr>
      <vt:lpstr>Agenda</vt:lpstr>
      <vt:lpstr>The unit of analysis in FAP</vt:lpstr>
      <vt:lpstr>The unit of analysis in FAP</vt:lpstr>
      <vt:lpstr>The unit of analysis in FAP</vt:lpstr>
      <vt:lpstr>The FIAT System (Callaghan, 2006)</vt:lpstr>
      <vt:lpstr>The FIAT System (Darrow, Callaghan, Bonow, &amp; Follette, 2014)</vt:lpstr>
      <vt:lpstr>The Present Study</vt:lpstr>
      <vt:lpstr>Method</vt:lpstr>
      <vt:lpstr>Method</vt:lpstr>
      <vt:lpstr>Results</vt:lpstr>
      <vt:lpstr>Results – Correlations</vt:lpstr>
      <vt:lpstr>Results – Factor Structure</vt:lpstr>
      <vt:lpstr>Results – Factor Structure</vt:lpstr>
      <vt:lpstr>Results – Psychometrics</vt:lpstr>
      <vt:lpstr>Results</vt:lpstr>
      <vt:lpstr>Molenaar (2013)</vt:lpstr>
      <vt:lpstr>A way forward: FAP and PBT</vt:lpstr>
      <vt:lpstr>A way forward: FAP and PBT</vt:lpstr>
      <vt:lpstr>PowerPoint Presentation</vt:lpstr>
      <vt:lpstr>Next steps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data &amp; new questions: Examining the FIAT-Q-SF and understanding FAP assessment in a process-based era</dc:title>
  <dc:creator>Cory Stanton</dc:creator>
  <cp:lastModifiedBy>R Z</cp:lastModifiedBy>
  <cp:revision>230</cp:revision>
  <dcterms:created xsi:type="dcterms:W3CDTF">2019-05-31T20:40:57Z</dcterms:created>
  <dcterms:modified xsi:type="dcterms:W3CDTF">2019-07-05T23:01:43Z</dcterms:modified>
</cp:coreProperties>
</file>